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90" r:id="rId4"/>
    <p:sldId id="317" r:id="rId5"/>
    <p:sldId id="304" r:id="rId6"/>
    <p:sldId id="305" r:id="rId7"/>
    <p:sldId id="318" r:id="rId8"/>
    <p:sldId id="306" r:id="rId9"/>
    <p:sldId id="307" r:id="rId10"/>
    <p:sldId id="319" r:id="rId11"/>
    <p:sldId id="308" r:id="rId12"/>
    <p:sldId id="309" r:id="rId13"/>
    <p:sldId id="320" r:id="rId14"/>
    <p:sldId id="310" r:id="rId15"/>
    <p:sldId id="311" r:id="rId16"/>
    <p:sldId id="321" r:id="rId17"/>
    <p:sldId id="312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7" clrIdx="0"/>
  <p:cmAuthor id="1" name="Pascale" initials="P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F157A"/>
    <a:srgbClr val="00A0C6"/>
    <a:srgbClr val="409D27"/>
    <a:srgbClr val="FA99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2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2T12:48:36.015" idx="2">
    <p:pos x="5154" y="1986"/>
    <p:text>point rajouté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CF0-6C95-3741-BA7F-5C22F9DC40D2}" type="datetimeFigureOut">
              <a:rPr lang="nl-NL" smtClean="0"/>
              <a:pPr/>
              <a:t>14-2-2018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64B1-6FC7-5B4C-8C5D-50C5E3B1F769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AFCEA-6187-AE40-9A06-29D547EEE410}" type="slidenum">
              <a:rPr lang="nl-NL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FCEA-6187-AE40-9A06-29D547EEE410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93C620-9B85-8B45-84D9-AA034A6EBD3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97152"/>
            <a:ext cx="7776864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noProof="0" dirty="0">
                <a:latin typeface="Calibri" pitchFamily="-112" charset="0"/>
              </a:rPr>
              <a:t>E-tivities &amp; E-moderating</a:t>
            </a:r>
          </a:p>
        </p:txBody>
      </p:sp>
      <p:pic>
        <p:nvPicPr>
          <p:cNvPr id="4" name="Picture 4" descr="etivitie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1193" y="530225"/>
            <a:ext cx="3147652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Phase 3 – Information exchange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40324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200" b="1" noProof="0" dirty="0">
                <a:latin typeface="+mj-lt"/>
              </a:rPr>
              <a:t>Exemples possibles</a:t>
            </a:r>
          </a:p>
          <a:p>
            <a:pPr marL="0">
              <a:buNone/>
            </a:pPr>
            <a:endParaRPr lang="fr-FR" b="1" noProof="0" dirty="0"/>
          </a:p>
          <a:p>
            <a:pPr marL="266400"/>
            <a:r>
              <a:rPr lang="fr-FR" sz="2000" noProof="0" dirty="0">
                <a:latin typeface="Calibri Light" pitchFamily="34" charset="0"/>
              </a:rPr>
              <a:t>L’e-modérateur évoque les </a:t>
            </a:r>
            <a:r>
              <a:rPr lang="fr-FR" sz="2000" noProof="0" dirty="0" err="1">
                <a:latin typeface="Calibri Light" pitchFamily="34" charset="0"/>
              </a:rPr>
              <a:t>dias</a:t>
            </a:r>
            <a:r>
              <a:rPr lang="fr-FR" sz="2000" noProof="0" dirty="0">
                <a:latin typeface="Calibri Light" pitchFamily="34" charset="0"/>
              </a:rPr>
              <a:t> ou autre matériaux de la formation mis à disposition en ligne</a:t>
            </a:r>
          </a:p>
          <a:p>
            <a:pPr marL="266400"/>
            <a:r>
              <a:rPr lang="fr-FR" sz="2000" noProof="0" dirty="0">
                <a:latin typeface="Calibri Light" pitchFamily="34" charset="0"/>
              </a:rPr>
              <a:t>L’e-modérateur évoque les autres matériaux (liens, films, etc.) relatifs à la formation (p. ex. relatifs à l’i-Learn)</a:t>
            </a:r>
          </a:p>
          <a:p>
            <a:pPr marL="266400"/>
            <a:r>
              <a:rPr lang="fr-FR" sz="2000" noProof="0" dirty="0">
                <a:latin typeface="Calibri Light" pitchFamily="34" charset="0"/>
              </a:rPr>
              <a:t>L’e-modérateur récapitule les expériences personnelles des participants ou il les « tisse » : sélection des thèmes importants et nouvelle impulsion à la réflexion</a:t>
            </a:r>
          </a:p>
          <a:p>
            <a:pPr marL="266400"/>
            <a:r>
              <a:rPr lang="fr-FR" sz="2000" noProof="0" dirty="0">
                <a:latin typeface="Calibri Ligh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Phase 4 – Knowledge Construction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320480"/>
          </a:xfrm>
        </p:spPr>
        <p:txBody>
          <a:bodyPr>
            <a:normAutofit fontScale="25000" lnSpcReduction="20000"/>
          </a:bodyPr>
          <a:lstStyle/>
          <a:p>
            <a:pPr marL="0">
              <a:buNone/>
            </a:pPr>
            <a:r>
              <a:rPr lang="fr-FR" sz="6800" b="1" noProof="0" dirty="0">
                <a:latin typeface="+mj-lt"/>
              </a:rPr>
              <a:t>La phase de construction des connaissances. Les participants ne sont pas seulement actifs, ils sont surtout interactifs.</a:t>
            </a:r>
            <a:endParaRPr lang="fr-FR" sz="3200" b="1" noProof="0" dirty="0">
              <a:latin typeface="Calibri Light" pitchFamily="34" charset="0"/>
            </a:endParaRPr>
          </a:p>
          <a:p>
            <a:pPr marL="0">
              <a:buNone/>
            </a:pPr>
            <a:endParaRPr lang="fr-FR" sz="8800" noProof="0" dirty="0">
              <a:latin typeface="Calibri Light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fr-FR" sz="8000" noProof="0" dirty="0">
                <a:latin typeface="Calibri Light" pitchFamily="34" charset="0"/>
              </a:rPr>
              <a:t>Cette phase dépasse le simple échange d’informations :</a:t>
            </a:r>
          </a:p>
          <a:p>
            <a:pPr>
              <a:lnSpc>
                <a:spcPct val="120000"/>
              </a:lnSpc>
              <a:buNone/>
            </a:pPr>
            <a:r>
              <a:rPr lang="fr-FR" sz="8000" noProof="0" dirty="0">
                <a:latin typeface="Calibri Light" pitchFamily="34" charset="0"/>
              </a:rPr>
              <a:t>les participants associent l’information à leurs connaissances préalables et à leurs nouvelles idées (les leurs et celles des autres) de manière à élaborer de n</a:t>
            </a:r>
            <a:r>
              <a:rPr lang="fr-FR" sz="8000" dirty="0">
                <a:latin typeface="Calibri Light" pitchFamily="34" charset="0"/>
              </a:rPr>
              <a:t>ouvelles connaissances</a:t>
            </a:r>
            <a:r>
              <a:rPr lang="fr-FR" sz="8000" noProof="0" dirty="0">
                <a:latin typeface="Calibri Light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fr-FR" sz="8000" noProof="0" dirty="0">
                <a:latin typeface="Calibri Light" pitchFamily="34" charset="0"/>
              </a:rPr>
              <a:t>De nombre</a:t>
            </a:r>
            <a:r>
              <a:rPr lang="fr-FR" sz="8000" dirty="0">
                <a:latin typeface="Calibri Light" pitchFamily="34" charset="0"/>
              </a:rPr>
              <a:t>ux échanges ont lieu entre les participants</a:t>
            </a:r>
            <a:r>
              <a:rPr lang="fr-FR" sz="8000" noProof="0" dirty="0">
                <a:latin typeface="Calibri Light" pitchFamily="34" charset="0"/>
              </a:rPr>
              <a:t>. L’e-modérateur </a:t>
            </a:r>
            <a:r>
              <a:rPr lang="fr-FR" sz="8000" dirty="0">
                <a:latin typeface="Calibri Light" pitchFamily="34" charset="0"/>
              </a:rPr>
              <a:t>j</a:t>
            </a:r>
            <a:r>
              <a:rPr lang="fr-FR" sz="8000" noProof="0" dirty="0">
                <a:latin typeface="Calibri Light" pitchFamily="34" charset="0"/>
              </a:rPr>
              <a:t>oue plus un rôle de facilitation et il encourage les participants à citer des perspectives alternatives et à les examiner.</a:t>
            </a:r>
          </a:p>
          <a:p>
            <a:pPr>
              <a:buNone/>
            </a:pPr>
            <a:endParaRPr lang="fr-FR" sz="8000" noProof="0" dirty="0">
              <a:latin typeface="Calibri Light" pitchFamily="34" charset="0"/>
            </a:endParaRPr>
          </a:p>
          <a:p>
            <a:pPr marL="266400">
              <a:lnSpc>
                <a:spcPct val="120000"/>
              </a:lnSpc>
            </a:pPr>
            <a:r>
              <a:rPr lang="fr-FR" sz="8000" dirty="0">
                <a:latin typeface="Calibri Light" pitchFamily="34" charset="0"/>
              </a:rPr>
              <a:t>L’interaction et l’initiative des participants progressent au </a:t>
            </a:r>
            <a:r>
              <a:rPr lang="fr-FR" sz="8000" noProof="0" dirty="0">
                <a:latin typeface="Calibri Light" pitchFamily="34" charset="0"/>
              </a:rPr>
              <a:t>fur et à mesure de l’évolution du cours. L’e-modérateur s’efface un peu plus.</a:t>
            </a:r>
          </a:p>
          <a:p>
            <a:pPr marL="0">
              <a:buNone/>
            </a:pPr>
            <a:endParaRPr lang="fr-FR" sz="5000" b="1" noProof="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Phase 4 – Knowledge Construction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40324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200" b="1" noProof="0" dirty="0">
                <a:latin typeface="+mj-lt"/>
              </a:rPr>
              <a:t>Exemples possibles</a:t>
            </a:r>
          </a:p>
          <a:p>
            <a:pPr marL="0">
              <a:buNone/>
            </a:pPr>
            <a:endParaRPr lang="fr-FR" b="1" noProof="0" dirty="0"/>
          </a:p>
          <a:p>
            <a:r>
              <a:rPr lang="fr-FR" sz="2000" noProof="0" dirty="0">
                <a:latin typeface="Calibri Light" pitchFamily="34" charset="0"/>
              </a:rPr>
              <a:t>L’e-modérateur invite les participants à prendre part à une session de discussion en ligne. Pour s’y préparer, les participants reçoivent préalablement quelques questions ciblées qui seront ensuite évoquées et approfondies </a:t>
            </a:r>
            <a:r>
              <a:rPr lang="fr-FR" sz="2000" dirty="0">
                <a:latin typeface="Calibri Light" pitchFamily="34" charset="0"/>
              </a:rPr>
              <a:t>durant la discussion.</a:t>
            </a:r>
            <a:endParaRPr lang="fr-FR" sz="2000" noProof="0" dirty="0">
              <a:latin typeface="Calibri Light" pitchFamily="34" charset="0"/>
            </a:endParaRPr>
          </a:p>
          <a:p>
            <a:r>
              <a:rPr lang="fr-FR" sz="2000" noProof="0" dirty="0">
                <a:latin typeface="Calibri Light" pitchFamily="34" charset="0"/>
              </a:rPr>
              <a:t>L’e-modérateur lance une discussion sur le forum, p. ex. au sujet des premières expériences (d’apprentissage) relatives à la traduction dans la pratique du plan d’action personnel sur le lieu de travail. </a:t>
            </a:r>
          </a:p>
          <a:p>
            <a:pPr marL="266400"/>
            <a:r>
              <a:rPr lang="fr-FR" sz="2000" noProof="0" dirty="0">
                <a:latin typeface="Calibri Ligh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Phase 5 – Development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320480"/>
          </a:xfrm>
        </p:spPr>
        <p:txBody>
          <a:bodyPr>
            <a:normAutofit fontScale="32500" lnSpcReduction="20000"/>
          </a:bodyPr>
          <a:lstStyle/>
          <a:p>
            <a:pPr marL="0">
              <a:buNone/>
            </a:pPr>
            <a:r>
              <a:rPr lang="fr-FR" sz="6800" b="1" noProof="0" dirty="0">
                <a:latin typeface="+mj-lt"/>
              </a:rPr>
              <a:t>La phase de développement. Les participants assument pleinement la responsabilité de leur processus d’apprentissage personnel.</a:t>
            </a:r>
            <a:endParaRPr lang="fr-FR" sz="3200" b="1" noProof="0" dirty="0">
              <a:latin typeface="Calibri Light" pitchFamily="34" charset="0"/>
            </a:endParaRPr>
          </a:p>
          <a:p>
            <a:pPr marL="0">
              <a:buNone/>
            </a:pPr>
            <a:endParaRPr lang="fr-FR" sz="8800" noProof="0" dirty="0">
              <a:latin typeface="Calibri Light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fr-FR" sz="6200" noProof="0" dirty="0">
                <a:latin typeface="Calibri Light" pitchFamily="34" charset="0"/>
              </a:rPr>
              <a:t>Durant cette phase, les participants sont à même d’examiner leur processus d’apprentissage personnel au niveau méta. Ils réfléchissent et évaluent leur propre processus de réflexion et celui des autres. Par la métacognition, ils sont à même d’intégrer et d’appliquer les expériences d’apprentissage. </a:t>
            </a:r>
          </a:p>
          <a:p>
            <a:pPr>
              <a:lnSpc>
                <a:spcPct val="120000"/>
              </a:lnSpc>
              <a:buNone/>
            </a:pPr>
            <a:endParaRPr lang="fr-FR" sz="6200" noProof="0" dirty="0">
              <a:latin typeface="Calibri Light" pitchFamily="34" charset="0"/>
            </a:endParaRPr>
          </a:p>
          <a:p>
            <a:pPr marL="266400">
              <a:lnSpc>
                <a:spcPct val="120000"/>
              </a:lnSpc>
            </a:pPr>
            <a:r>
              <a:rPr lang="fr-FR" sz="6200" noProof="0" dirty="0">
                <a:latin typeface="Calibri Light" pitchFamily="34" charset="0"/>
              </a:rPr>
              <a:t>Les e-modérateurs peuvent stimuler ce processus en donnant des exercices visant à favoriser la réflexion critique et un feed-back constructif</a:t>
            </a:r>
          </a:p>
          <a:p>
            <a:pPr marL="0">
              <a:buNone/>
            </a:pPr>
            <a:endParaRPr lang="fr-FR" sz="5000" b="1" noProof="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Phase 5 – Development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4032448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fr-FR" sz="2400" b="1" dirty="0"/>
              <a:t>Exemples possibles</a:t>
            </a:r>
          </a:p>
          <a:p>
            <a:pPr marL="0">
              <a:buNone/>
            </a:pPr>
            <a:endParaRPr lang="fr-FR" sz="2400" b="1" dirty="0"/>
          </a:p>
          <a:p>
            <a:r>
              <a:rPr lang="fr-FR" sz="2400" dirty="0">
                <a:latin typeface="Calibri Light" pitchFamily="34" charset="0"/>
              </a:rPr>
              <a:t>L’e-modérateur invite les participants à participer à une session de discussion. Pour s’y préparer, les participants reçoivent préalablement quelques questions ciblées qui seront ensuite évoquées et approfondies durant la discussion.</a:t>
            </a:r>
          </a:p>
          <a:p>
            <a:r>
              <a:rPr lang="fr-FR" sz="2400" dirty="0">
                <a:latin typeface="Calibri Light" pitchFamily="34" charset="0"/>
              </a:rPr>
              <a:t>L’e-modérateur lance une discussion sur le forum, p. ex. au sujet des premières expériences (d’apprentissage) relatives à la traduction dans la pratique du plan d’action personnel sur le lieu de travail. </a:t>
            </a:r>
          </a:p>
          <a:p>
            <a:pPr marL="266400"/>
            <a:r>
              <a:rPr lang="fr-FR" sz="2400" dirty="0">
                <a:latin typeface="Calibri Ligh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86688" cy="838200"/>
          </a:xfrm>
        </p:spPr>
        <p:txBody>
          <a:bodyPr>
            <a:normAutofit fontScale="90000"/>
          </a:bodyPr>
          <a:lstStyle/>
          <a:p>
            <a:r>
              <a:rPr lang="fr-FR" sz="3300" noProof="0" dirty="0"/>
              <a:t>Le plan en cinq phases</a:t>
            </a:r>
            <a:br>
              <a:rPr lang="fr-FR" sz="3300" noProof="0" dirty="0"/>
            </a:br>
            <a:r>
              <a:rPr lang="fr-FR" sz="3300" noProof="0" dirty="0"/>
              <a:t>des e-tivities</a:t>
            </a:r>
          </a:p>
        </p:txBody>
      </p:sp>
      <p:pic>
        <p:nvPicPr>
          <p:cNvPr id="5" name="Picture 5" descr="fivest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0609" r="-30609"/>
          <a:stretch>
            <a:fillRect/>
          </a:stretch>
        </p:blipFill>
        <p:spPr bwMode="auto">
          <a:xfrm>
            <a:off x="0" y="1196752"/>
            <a:ext cx="9625266" cy="529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Ph</a:t>
            </a:r>
            <a:r>
              <a:rPr lang="fr-FR" noProof="0" dirty="0"/>
              <a:t>ase 1 – Access and motivation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37444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200" b="1" noProof="0" dirty="0">
                <a:latin typeface="+mj-lt"/>
              </a:rPr>
              <a:t>La phase permettant un accès rapide et un début motivé. </a:t>
            </a:r>
          </a:p>
          <a:p>
            <a:pPr marL="0">
              <a:buNone/>
            </a:pPr>
            <a:endParaRPr lang="fr-FR" b="1" noProof="0" dirty="0"/>
          </a:p>
          <a:p>
            <a:pPr marL="0">
              <a:buNone/>
            </a:pPr>
            <a:r>
              <a:rPr lang="fr-FR" sz="2000" dirty="0">
                <a:latin typeface="Calibri Light" pitchFamily="34" charset="0"/>
              </a:rPr>
              <a:t>L’</a:t>
            </a:r>
            <a:r>
              <a:rPr lang="fr-FR" sz="2000" noProof="0" dirty="0">
                <a:latin typeface="Calibri Light" pitchFamily="34" charset="0"/>
              </a:rPr>
              <a:t>e-modérateur apporte son soutien au moment de l’accès à l’environnement d’apprentissage et il veille à ce que les participants se sentent les bienvenus.</a:t>
            </a:r>
          </a:p>
          <a:p>
            <a:pPr marL="0">
              <a:buNone/>
            </a:pPr>
            <a:endParaRPr lang="fr-FR" sz="2000" noProof="0" dirty="0">
              <a:latin typeface="Calibri Light" pitchFamily="34" charset="0"/>
            </a:endParaRPr>
          </a:p>
          <a:p>
            <a:pPr marL="0">
              <a:buNone/>
            </a:pPr>
            <a:r>
              <a:rPr lang="fr-FR" sz="2000" noProof="0" dirty="0">
                <a:latin typeface="Calibri Light" pitchFamily="34" charset="0"/>
              </a:rPr>
              <a:t>Le thème le plus important de cette phase est que les participants soient motivés à investir </a:t>
            </a:r>
            <a:r>
              <a:rPr lang="fr-FR" sz="2000" dirty="0">
                <a:latin typeface="Calibri Light" pitchFamily="34" charset="0"/>
              </a:rPr>
              <a:t>du temps et de l’énergie dans le trajet d’apprentissage</a:t>
            </a:r>
            <a:r>
              <a:rPr lang="fr-FR" sz="2000" noProof="0" dirty="0">
                <a:latin typeface="Calibri Ligh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canne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Phase 1 – Access and motivation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37444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200" b="1" noProof="0" dirty="0">
                <a:latin typeface="+mj-lt"/>
              </a:rPr>
              <a:t>Exemples possibles</a:t>
            </a:r>
          </a:p>
          <a:p>
            <a:pPr marL="0">
              <a:buNone/>
            </a:pPr>
            <a:endParaRPr lang="fr-FR" b="1" noProof="0" dirty="0"/>
          </a:p>
          <a:p>
            <a:pPr marL="0"/>
            <a:r>
              <a:rPr lang="fr-FR" sz="2000" noProof="0" dirty="0">
                <a:latin typeface="Calibri Light" pitchFamily="34" charset="0"/>
              </a:rPr>
              <a:t>Le formateur donne une explication sur le suivi en ligne de la formation et il avertit les participants qu’ils recevront un mail à ce </a:t>
            </a:r>
            <a:r>
              <a:rPr lang="fr-FR" sz="2000" dirty="0">
                <a:latin typeface="Calibri Light" pitchFamily="34" charset="0"/>
              </a:rPr>
              <a:t>sujet le jour suivant.  </a:t>
            </a:r>
            <a:r>
              <a:rPr lang="fr-FR" sz="2000" noProof="0" dirty="0">
                <a:latin typeface="Calibri Light" pitchFamily="34" charset="0"/>
              </a:rPr>
              <a:t>Le lendemain, l’e-modérateur envoie un message aux participants afin qu’ils puissent accéder à </a:t>
            </a:r>
            <a:r>
              <a:rPr lang="fr-FR" sz="2000" noProof="0" dirty="0" err="1">
                <a:latin typeface="Calibri Light" pitchFamily="34" charset="0"/>
              </a:rPr>
              <a:t>My</a:t>
            </a:r>
            <a:r>
              <a:rPr lang="fr-FR" sz="2000" noProof="0" dirty="0">
                <a:latin typeface="Calibri Light" pitchFamily="34" charset="0"/>
              </a:rPr>
              <a:t> i-</a:t>
            </a:r>
            <a:r>
              <a:rPr lang="fr-FR" sz="2000" noProof="0" dirty="0" err="1">
                <a:latin typeface="Calibri Light" pitchFamily="34" charset="0"/>
              </a:rPr>
              <a:t>Learn</a:t>
            </a:r>
            <a:r>
              <a:rPr lang="fr-FR" sz="2000" noProof="0" dirty="0">
                <a:latin typeface="Calibri Light" pitchFamily="34" charset="0"/>
              </a:rPr>
              <a:t>.</a:t>
            </a:r>
          </a:p>
          <a:p>
            <a:pPr marL="0"/>
            <a:r>
              <a:rPr lang="fr-FR" sz="2000" noProof="0" dirty="0">
                <a:latin typeface="Calibri Light" pitchFamily="34" charset="0"/>
              </a:rPr>
              <a:t>L’e-modérateur envoie un mail avant le début de la formation afin de permettre </a:t>
            </a:r>
            <a:r>
              <a:rPr lang="fr-FR" sz="2000" dirty="0">
                <a:latin typeface="Calibri Light" pitchFamily="34" charset="0"/>
              </a:rPr>
              <a:t>aux participants d’accéder à </a:t>
            </a:r>
            <a:r>
              <a:rPr lang="fr-FR" sz="2000" noProof="0" dirty="0">
                <a:latin typeface="Calibri Light" pitchFamily="34" charset="0"/>
              </a:rPr>
              <a:t>My i-Learn. Quelques jours plus tard, le formateur envoie un mail contenant des préparations à faire.</a:t>
            </a:r>
          </a:p>
          <a:p>
            <a:pPr marL="0"/>
            <a:r>
              <a:rPr lang="fr-FR" sz="2000" noProof="0" dirty="0">
                <a:latin typeface="Calibri Light" pitchFamily="34" charset="0"/>
              </a:rPr>
              <a:t>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Phase 2 – Online socialisation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363272" cy="504056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buNone/>
            </a:pPr>
            <a:r>
              <a:rPr lang="fr-FR" sz="2400" b="1" noProof="0" dirty="0">
                <a:latin typeface="+mj-lt"/>
              </a:rPr>
              <a:t>La phase de socialisation avec les autres membres du groupe.</a:t>
            </a:r>
          </a:p>
          <a:p>
            <a:pPr marL="0">
              <a:lnSpc>
                <a:spcPct val="120000"/>
              </a:lnSpc>
              <a:buNone/>
            </a:pPr>
            <a:endParaRPr lang="fr-FR" sz="2400" b="1" noProof="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200" noProof="0" dirty="0">
                <a:latin typeface="Calibri Light" pitchFamily="34" charset="0"/>
              </a:rPr>
              <a:t>Il s’agit de créer un climat d’apprentissage sûr et constructif, dans lequel les participants </a:t>
            </a:r>
            <a:r>
              <a:rPr lang="fr-FR" sz="2200" dirty="0">
                <a:latin typeface="Calibri Light" pitchFamily="34" charset="0"/>
              </a:rPr>
              <a:t>savent comment le cours contribue à leur apporter l’apprentissage qu’ils souhaitent</a:t>
            </a:r>
            <a:r>
              <a:rPr lang="fr-FR" sz="2200" noProof="0" dirty="0">
                <a:latin typeface="Calibri Light" pitchFamily="34" charset="0"/>
              </a:rPr>
              <a:t>. Les participants apprennent à se connaître mutuellement (si ce n’est déjà fait) et ils se familiarisent avec la méthode de travail (ou de collaboration) en ligne.</a:t>
            </a:r>
          </a:p>
          <a:p>
            <a:pPr marL="0">
              <a:lnSpc>
                <a:spcPct val="110000"/>
              </a:lnSpc>
              <a:buNone/>
            </a:pPr>
            <a:endParaRPr lang="fr-FR" b="1" noProof="0" dirty="0"/>
          </a:p>
          <a:p>
            <a:pPr marL="266400">
              <a:lnSpc>
                <a:spcPct val="110000"/>
              </a:lnSpc>
            </a:pPr>
            <a:r>
              <a:rPr lang="fr-FR" sz="2200" noProof="0" dirty="0">
                <a:latin typeface="Calibri Light" pitchFamily="34" charset="0"/>
              </a:rPr>
              <a:t>L’e-modérateur agit en qualité d’hôte, il surveille la façon dont les </a:t>
            </a:r>
            <a:r>
              <a:rPr lang="fr-FR" sz="2200" dirty="0">
                <a:latin typeface="Calibri Light" pitchFamily="34" charset="0"/>
              </a:rPr>
              <a:t>participants </a:t>
            </a:r>
            <a:r>
              <a:rPr lang="fr-FR" sz="2200" noProof="0" dirty="0">
                <a:latin typeface="Calibri Light" pitchFamily="34" charset="0"/>
              </a:rPr>
              <a:t>s’en sortent et, si nécessaire, il leur apporte son aide.</a:t>
            </a:r>
          </a:p>
          <a:p>
            <a:pPr lvl="0">
              <a:lnSpc>
                <a:spcPct val="110000"/>
              </a:lnSpc>
            </a:pPr>
            <a:r>
              <a:rPr lang="fr-FR" sz="2200" noProof="0" dirty="0">
                <a:latin typeface="Calibri Light" pitchFamily="34" charset="0"/>
              </a:rPr>
              <a:t>L’e-modérateur apporte une réponse positive aux participants qui réagissent à la première mission</a:t>
            </a:r>
          </a:p>
          <a:p>
            <a:pPr lvl="0">
              <a:lnSpc>
                <a:spcPct val="110000"/>
              </a:lnSpc>
            </a:pPr>
            <a:r>
              <a:rPr lang="fr-FR" sz="2200" noProof="0" dirty="0">
                <a:latin typeface="Calibri Light" pitchFamily="34" charset="0"/>
              </a:rPr>
              <a:t>L’e-modérateur stimule les participants qui tardent à réaliser leur mission.</a:t>
            </a:r>
          </a:p>
          <a:p>
            <a:pPr marL="0"/>
            <a:endParaRPr lang="fr-FR" sz="2200" noProof="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annen0002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0" y="0"/>
            <a:ext cx="9144000" cy="68856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Phase 2 – Online socialisation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3744416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fr-FR" sz="2200" b="1" noProof="0" dirty="0">
                <a:latin typeface="+mj-lt"/>
              </a:rPr>
              <a:t>Exemples possibles</a:t>
            </a:r>
          </a:p>
          <a:p>
            <a:pPr marL="0">
              <a:buNone/>
            </a:pPr>
            <a:endParaRPr lang="fr-FR" b="1" noProof="0" dirty="0"/>
          </a:p>
          <a:p>
            <a:pPr marL="266400"/>
            <a:r>
              <a:rPr lang="fr-FR" sz="2200" noProof="0" dirty="0">
                <a:latin typeface="Calibri Light" pitchFamily="34" charset="0"/>
              </a:rPr>
              <a:t>L’e-modérateur envoie un mail indiquant qu’une première mission a été postée et il en explique l’objectif.</a:t>
            </a:r>
          </a:p>
          <a:p>
            <a:pPr marL="266400"/>
            <a:r>
              <a:rPr lang="fr-FR" sz="2200" noProof="0" dirty="0">
                <a:latin typeface="Calibri Light" pitchFamily="34" charset="0"/>
              </a:rPr>
              <a:t>L’e-modérateur envoie un mail et rappelle aux participants la mission que le formateur a donnée </a:t>
            </a:r>
            <a:r>
              <a:rPr lang="fr-FR" sz="2200" dirty="0">
                <a:latin typeface="Calibri Light" pitchFamily="34" charset="0"/>
              </a:rPr>
              <a:t>pendant le premier jour de formation</a:t>
            </a:r>
            <a:r>
              <a:rPr lang="fr-FR" sz="2200" noProof="0" dirty="0">
                <a:latin typeface="Calibri Light" pitchFamily="34" charset="0"/>
              </a:rPr>
              <a:t> ; il demande s’ils ont des questions à ce sujet.</a:t>
            </a:r>
          </a:p>
          <a:p>
            <a:pPr marL="0"/>
            <a:r>
              <a:rPr lang="fr-FR" sz="2200" noProof="0" dirty="0">
                <a:latin typeface="Calibri Light" pitchFamily="34" charset="0"/>
              </a:rPr>
              <a:t>L’e-modérateur demande aux participants de compléter leur profil.</a:t>
            </a:r>
          </a:p>
          <a:p>
            <a:pPr marL="266400"/>
            <a:r>
              <a:rPr lang="fr-FR" sz="2200" noProof="0" dirty="0">
                <a:latin typeface="Calibri Light" pitchFamily="34" charset="0"/>
              </a:rPr>
              <a:t>L’e-modérateur demande aux participants de </a:t>
            </a:r>
            <a:r>
              <a:rPr lang="fr-FR" sz="2200" dirty="0">
                <a:latin typeface="Calibri Light" pitchFamily="34" charset="0"/>
              </a:rPr>
              <a:t>compléter l’</a:t>
            </a:r>
            <a:r>
              <a:rPr lang="fr-FR" sz="2200" noProof="0" dirty="0">
                <a:latin typeface="Calibri Light" pitchFamily="34" charset="0"/>
              </a:rPr>
              <a:t>analyse des besoins en préparation de la formation.</a:t>
            </a:r>
          </a:p>
          <a:p>
            <a:pPr marL="0"/>
            <a:r>
              <a:rPr lang="fr-FR" sz="2200" noProof="0" dirty="0">
                <a:latin typeface="Calibri Ligh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Phase 3 – Information Exchange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536504"/>
          </a:xfrm>
        </p:spPr>
        <p:txBody>
          <a:bodyPr>
            <a:normAutofit fontScale="25000" lnSpcReduction="20000"/>
          </a:bodyPr>
          <a:lstStyle/>
          <a:p>
            <a:pPr marL="0">
              <a:buNone/>
            </a:pPr>
            <a:r>
              <a:rPr lang="fr-FR" sz="8800" b="1" dirty="0">
                <a:latin typeface="+mj-lt"/>
              </a:rPr>
              <a:t>La</a:t>
            </a:r>
            <a:r>
              <a:rPr lang="fr-FR" sz="8800" b="1" noProof="0" dirty="0">
                <a:latin typeface="+mj-lt"/>
              </a:rPr>
              <a:t> phase d’échange d’informations.</a:t>
            </a:r>
          </a:p>
          <a:p>
            <a:pPr marL="0">
              <a:buNone/>
            </a:pPr>
            <a:endParaRPr lang="fr-FR" sz="3200" b="1" noProof="0" dirty="0">
              <a:latin typeface="Calibri Light" pitchFamily="34" charset="0"/>
            </a:endParaRPr>
          </a:p>
          <a:p>
            <a:pPr marL="0">
              <a:buNone/>
            </a:pPr>
            <a:endParaRPr lang="fr-FR" sz="8800" noProof="0" dirty="0">
              <a:latin typeface="Calibri Light" pitchFamily="34" charset="0"/>
            </a:endParaRPr>
          </a:p>
          <a:p>
            <a:pPr marL="0">
              <a:lnSpc>
                <a:spcPct val="120000"/>
              </a:lnSpc>
              <a:buNone/>
            </a:pPr>
            <a:r>
              <a:rPr lang="fr-FR" sz="8000" noProof="0" dirty="0">
                <a:latin typeface="Calibri Light" pitchFamily="34" charset="0"/>
              </a:rPr>
              <a:t>Les participants échangent des informations relatives à la formation. Une certaine collaboration voit le jour sous la forme du </a:t>
            </a:r>
            <a:r>
              <a:rPr lang="fr-FR" sz="8000" dirty="0">
                <a:latin typeface="Calibri Light" pitchFamily="34" charset="0"/>
              </a:rPr>
              <a:t>soutien des objectifs d’apprentissage de chacun</a:t>
            </a:r>
            <a:r>
              <a:rPr lang="fr-FR" sz="8000" noProof="0" dirty="0">
                <a:latin typeface="Calibri Light" pitchFamily="34" charset="0"/>
              </a:rPr>
              <a:t>. </a:t>
            </a:r>
          </a:p>
          <a:p>
            <a:pPr marL="0">
              <a:lnSpc>
                <a:spcPct val="120000"/>
              </a:lnSpc>
              <a:buNone/>
            </a:pPr>
            <a:r>
              <a:rPr lang="fr-FR" sz="8000" noProof="0" dirty="0">
                <a:latin typeface="Calibri Light" pitchFamily="34" charset="0"/>
              </a:rPr>
              <a:t>Les participants commencent à évaluer la valeur de l’offre étendue des informations disponibles et la rapidité avec laquelle elle peut être sollicitée. Dans le même temps, ils élaborent des stratégies visant à contrer une surcharge éventuelle. Dans cette phase, l’interaction concerne le contenu et l’échange d’informations.</a:t>
            </a:r>
            <a:endParaRPr lang="fr-FR" sz="8000" b="1" noProof="0" dirty="0">
              <a:latin typeface="Calibri Light" pitchFamily="34" charset="0"/>
            </a:endParaRPr>
          </a:p>
          <a:p>
            <a:pPr marL="0">
              <a:lnSpc>
                <a:spcPct val="120000"/>
              </a:lnSpc>
              <a:buNone/>
            </a:pPr>
            <a:endParaRPr lang="fr-FR" sz="6800" b="1" noProof="0" dirty="0">
              <a:latin typeface="Calibri Light" pitchFamily="34" charset="0"/>
            </a:endParaRPr>
          </a:p>
          <a:p>
            <a:pPr marL="266400">
              <a:lnSpc>
                <a:spcPct val="120000"/>
              </a:lnSpc>
            </a:pPr>
            <a:r>
              <a:rPr lang="fr-FR" sz="8000" noProof="0" dirty="0">
                <a:latin typeface="Calibri Light" pitchFamily="34" charset="0"/>
              </a:rPr>
              <a:t>L’e-modérateur stimule l’interaction entre les participants, il les guide, pose des questions, leur indique les sources pertinentes.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2117</TotalTime>
  <Words>916</Words>
  <Application>Microsoft Office PowerPoint</Application>
  <PresentationFormat>Diavoorstelling (4:3)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 2</vt:lpstr>
      <vt:lpstr>Aspect</vt:lpstr>
      <vt:lpstr>E-tivities &amp; E-moderating</vt:lpstr>
      <vt:lpstr>Le plan en cinq phases des e-tivities</vt:lpstr>
      <vt:lpstr>Phase 1 – Access and motivation</vt:lpstr>
      <vt:lpstr>PowerPoint-presentatie</vt:lpstr>
      <vt:lpstr>Phase 1 – Access and motivation</vt:lpstr>
      <vt:lpstr>Phase 2 – Online socialisation</vt:lpstr>
      <vt:lpstr>PowerPoint-presentatie</vt:lpstr>
      <vt:lpstr>Phase 2 – Online socialisation</vt:lpstr>
      <vt:lpstr>Phase 3 – Information Exchange</vt:lpstr>
      <vt:lpstr>PowerPoint-presentatie</vt:lpstr>
      <vt:lpstr>Phase 3 – Information exchange</vt:lpstr>
      <vt:lpstr>Phase 4 – Knowledge Construction</vt:lpstr>
      <vt:lpstr>PowerPoint-presentatie</vt:lpstr>
      <vt:lpstr>Phase 4 – Knowledge Construction</vt:lpstr>
      <vt:lpstr>Phase 5 – Development</vt:lpstr>
      <vt:lpstr>PowerPoint-presentatie</vt:lpstr>
      <vt:lpstr>Phase 5 –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Mieke</dc:creator>
  <cp:lastModifiedBy>Camille</cp:lastModifiedBy>
  <cp:revision>106</cp:revision>
  <cp:lastPrinted>2009-09-16T10:08:49Z</cp:lastPrinted>
  <dcterms:created xsi:type="dcterms:W3CDTF">2009-10-28T12:02:42Z</dcterms:created>
  <dcterms:modified xsi:type="dcterms:W3CDTF">2018-02-14T11:37:27Z</dcterms:modified>
</cp:coreProperties>
</file>