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9"/>
  </p:notesMasterIdLst>
  <p:handoutMasterIdLst>
    <p:handoutMasterId r:id="rId20"/>
  </p:handoutMasterIdLst>
  <p:sldIdLst>
    <p:sldId id="256" r:id="rId2"/>
    <p:sldId id="288" r:id="rId3"/>
    <p:sldId id="290" r:id="rId4"/>
    <p:sldId id="317" r:id="rId5"/>
    <p:sldId id="304" r:id="rId6"/>
    <p:sldId id="305" r:id="rId7"/>
    <p:sldId id="318" r:id="rId8"/>
    <p:sldId id="306" r:id="rId9"/>
    <p:sldId id="307" r:id="rId10"/>
    <p:sldId id="319" r:id="rId11"/>
    <p:sldId id="308" r:id="rId12"/>
    <p:sldId id="309" r:id="rId13"/>
    <p:sldId id="320" r:id="rId14"/>
    <p:sldId id="310" r:id="rId15"/>
    <p:sldId id="311" r:id="rId16"/>
    <p:sldId id="321" r:id="rId17"/>
    <p:sldId id="312" r:id="rId18"/>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pitchFamily="-112" charset="0"/>
        <a:ea typeface="Arial" pitchFamily="-112" charset="0"/>
        <a:cs typeface="Arial" pitchFamily="-112" charset="0"/>
      </a:defRPr>
    </a:lvl1pPr>
    <a:lvl2pPr marL="457200" algn="l" rtl="0" fontAlgn="base">
      <a:spcBef>
        <a:spcPct val="0"/>
      </a:spcBef>
      <a:spcAft>
        <a:spcPct val="0"/>
      </a:spcAft>
      <a:defRPr kern="1200">
        <a:solidFill>
          <a:schemeClr val="tx1"/>
        </a:solidFill>
        <a:latin typeface="Arial" pitchFamily="-112" charset="0"/>
        <a:ea typeface="Arial" pitchFamily="-112" charset="0"/>
        <a:cs typeface="Arial" pitchFamily="-112" charset="0"/>
      </a:defRPr>
    </a:lvl2pPr>
    <a:lvl3pPr marL="914400" algn="l" rtl="0" fontAlgn="base">
      <a:spcBef>
        <a:spcPct val="0"/>
      </a:spcBef>
      <a:spcAft>
        <a:spcPct val="0"/>
      </a:spcAft>
      <a:defRPr kern="1200">
        <a:solidFill>
          <a:schemeClr val="tx1"/>
        </a:solidFill>
        <a:latin typeface="Arial" pitchFamily="-112" charset="0"/>
        <a:ea typeface="Arial" pitchFamily="-112" charset="0"/>
        <a:cs typeface="Arial" pitchFamily="-112" charset="0"/>
      </a:defRPr>
    </a:lvl3pPr>
    <a:lvl4pPr marL="1371600" algn="l" rtl="0" fontAlgn="base">
      <a:spcBef>
        <a:spcPct val="0"/>
      </a:spcBef>
      <a:spcAft>
        <a:spcPct val="0"/>
      </a:spcAft>
      <a:defRPr kern="1200">
        <a:solidFill>
          <a:schemeClr val="tx1"/>
        </a:solidFill>
        <a:latin typeface="Arial" pitchFamily="-112" charset="0"/>
        <a:ea typeface="Arial" pitchFamily="-112" charset="0"/>
        <a:cs typeface="Arial" pitchFamily="-112" charset="0"/>
      </a:defRPr>
    </a:lvl4pPr>
    <a:lvl5pPr marL="1828800" algn="l" rtl="0" fontAlgn="base">
      <a:spcBef>
        <a:spcPct val="0"/>
      </a:spcBef>
      <a:spcAft>
        <a:spcPct val="0"/>
      </a:spcAft>
      <a:defRPr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kern="1200">
        <a:solidFill>
          <a:schemeClr val="tx1"/>
        </a:solidFill>
        <a:latin typeface="Arial" pitchFamily="-112" charset="0"/>
        <a:ea typeface="Arial" pitchFamily="-112" charset="0"/>
        <a:cs typeface="Arial" pitchFamily="-11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F157A"/>
    <a:srgbClr val="00A0C6"/>
    <a:srgbClr val="409D27"/>
    <a:srgbClr val="FA9900"/>
    <a:srgbClr val="FF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8" autoAdjust="0"/>
    <p:restoredTop sz="64345" autoAdjust="0"/>
  </p:normalViewPr>
  <p:slideViewPr>
    <p:cSldViewPr>
      <p:cViewPr varScale="1">
        <p:scale>
          <a:sx n="43" d="100"/>
          <a:sy n="43" d="100"/>
        </p:scale>
        <p:origin x="1308"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F2DCF0-6C95-3741-BA7F-5C22F9DC40D2}" type="datetimeFigureOut">
              <a:rPr lang="nl-NL" smtClean="0"/>
              <a:pPr/>
              <a:t>14-2-2018</a:t>
            </a:fld>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AB64B1-6FC7-5B4C-8C5D-50C5E3B1F769}" type="slidenum">
              <a:rPr lang="nl-BE" smtClean="0"/>
              <a:pPr/>
              <a:t>‹nr.›</a:t>
            </a:fld>
            <a:endParaRPr lang="nl-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3AFCEA-6187-AE40-9A06-29D547EEE410}" type="slidenum">
              <a:rPr lang="nl-NL"/>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17</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aseline="0"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33AFCEA-6187-AE40-9A06-29D547EEE410}"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0593C620-9B85-8B45-84D9-AA034A6EBD3A}"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3C620-9B85-8B45-84D9-AA034A6EBD3A}"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3C620-9B85-8B45-84D9-AA034A6EBD3A}"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3C620-9B85-8B45-84D9-AA034A6EBD3A}"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3C620-9B85-8B45-84D9-AA034A6EBD3A}"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3C620-9B85-8B45-84D9-AA034A6EBD3A}"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93C620-9B85-8B45-84D9-AA034A6EBD3A}"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93C620-9B85-8B45-84D9-AA034A6EBD3A}"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93C620-9B85-8B45-84D9-AA034A6EBD3A}"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3C620-9B85-8B45-84D9-AA034A6EBD3A}"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3C620-9B85-8B45-84D9-AA034A6EBD3A}" type="slidenum">
              <a:rPr lang="nl-NL" smtClean="0"/>
              <a:pPr/>
              <a:t>‹nr.›</a:t>
            </a:fld>
            <a:endParaRPr lang="nl-NL"/>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593C620-9B85-8B45-84D9-AA034A6EBD3A}"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584" y="4797152"/>
            <a:ext cx="7776864" cy="1224136"/>
          </a:xfrm>
        </p:spPr>
        <p:txBody>
          <a:bodyPr>
            <a:normAutofit/>
          </a:bodyPr>
          <a:lstStyle/>
          <a:p>
            <a:pPr eaLnBrk="1" hangingPunct="1"/>
            <a:r>
              <a:rPr lang="nl-BE" sz="3200" dirty="0" err="1">
                <a:latin typeface="Calibri" pitchFamily="-112" charset="0"/>
              </a:rPr>
              <a:t>E-tivities</a:t>
            </a:r>
            <a:r>
              <a:rPr lang="nl-BE" sz="3200" dirty="0">
                <a:latin typeface="Calibri" pitchFamily="-112" charset="0"/>
              </a:rPr>
              <a:t> &amp; E-moderating</a:t>
            </a:r>
          </a:p>
        </p:txBody>
      </p:sp>
      <p:pic>
        <p:nvPicPr>
          <p:cNvPr id="4" name="Picture 4" descr="etivities"/>
          <p:cNvPicPr>
            <a:picLocks noChangeAspect="1" noChangeArrowheads="1"/>
          </p:cNvPicPr>
          <p:nvPr/>
        </p:nvPicPr>
        <p:blipFill>
          <a:blip r:embed="rId3" cstate="print"/>
          <a:stretch>
            <a:fillRect/>
          </a:stretch>
        </p:blipFill>
        <p:spPr>
          <a:xfrm>
            <a:off x="3021193" y="530225"/>
            <a:ext cx="3147652" cy="41878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annen000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183880" cy="720080"/>
          </a:xfrm>
        </p:spPr>
        <p:txBody>
          <a:bodyPr>
            <a:normAutofit fontScale="90000"/>
          </a:bodyPr>
          <a:lstStyle/>
          <a:p>
            <a:pPr algn="ctr"/>
            <a:r>
              <a:rPr lang="nl-BE" dirty="0"/>
              <a:t>Fase 3 </a:t>
            </a:r>
            <a:r>
              <a:rPr lang="nl-NL" dirty="0"/>
              <a:t>–</a:t>
            </a:r>
            <a:r>
              <a:rPr lang="nl-BE" dirty="0"/>
              <a:t> Information exchange</a:t>
            </a:r>
          </a:p>
        </p:txBody>
      </p:sp>
      <p:sp>
        <p:nvSpPr>
          <p:cNvPr id="3" name="Tijdelijke aanduiding voor inhoud 2"/>
          <p:cNvSpPr>
            <a:spLocks noGrp="1"/>
          </p:cNvSpPr>
          <p:nvPr>
            <p:ph idx="1"/>
          </p:nvPr>
        </p:nvSpPr>
        <p:spPr>
          <a:xfrm>
            <a:off x="467544" y="1628800"/>
            <a:ext cx="8075240" cy="4032448"/>
          </a:xfrm>
        </p:spPr>
        <p:txBody>
          <a:bodyPr>
            <a:normAutofit/>
          </a:bodyPr>
          <a:lstStyle/>
          <a:p>
            <a:pPr marL="0">
              <a:buNone/>
            </a:pPr>
            <a:r>
              <a:rPr lang="nl-BE" sz="2200" b="1" dirty="0">
                <a:latin typeface="+mj-lt"/>
              </a:rPr>
              <a:t>Mogelijke voorbeelden</a:t>
            </a:r>
          </a:p>
          <a:p>
            <a:pPr marL="0">
              <a:buNone/>
            </a:pPr>
            <a:endParaRPr lang="nl-BE" b="1" dirty="0"/>
          </a:p>
          <a:p>
            <a:pPr marL="266400"/>
            <a:r>
              <a:rPr lang="nl-BE" sz="2000" dirty="0">
                <a:latin typeface="Calibri Light" pitchFamily="34" charset="0"/>
              </a:rPr>
              <a:t>E-moderator verwijst naar slides of ander materiaal van de training die online werd gezet</a:t>
            </a:r>
          </a:p>
          <a:p>
            <a:pPr marL="266400"/>
            <a:r>
              <a:rPr lang="nl-BE" sz="2000" dirty="0">
                <a:latin typeface="Calibri Light" pitchFamily="34" charset="0"/>
              </a:rPr>
              <a:t>E-moderator verwijst naar ander materiaal (linken, filmpjes, ...) gelinkt aan de training (bijv. op i-Learn)</a:t>
            </a:r>
          </a:p>
          <a:p>
            <a:pPr marL="266400"/>
            <a:r>
              <a:rPr lang="nl-BE" sz="2000" dirty="0">
                <a:latin typeface="Calibri Light" pitchFamily="34" charset="0"/>
              </a:rPr>
              <a:t>De e-moderator vat de eigen ervaringen van de deelnemers samen of “weeft” deze: belangrijke thema’s en bovendrijvers selecteren en een nieuwe aanzet tot nadenken geven</a:t>
            </a:r>
          </a:p>
          <a:p>
            <a:pPr marL="266400"/>
            <a:r>
              <a:rPr lang="nl-BE" sz="2000" dirty="0">
                <a:latin typeface="Calibri Light"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183880" cy="720080"/>
          </a:xfrm>
        </p:spPr>
        <p:txBody>
          <a:bodyPr>
            <a:normAutofit fontScale="90000"/>
          </a:bodyPr>
          <a:lstStyle/>
          <a:p>
            <a:pPr algn="ctr"/>
            <a:r>
              <a:rPr lang="nl-BE" dirty="0"/>
              <a:t>Fase 4 </a:t>
            </a:r>
            <a:r>
              <a:rPr lang="nl-NL" dirty="0"/>
              <a:t>–</a:t>
            </a:r>
            <a:r>
              <a:rPr lang="nl-BE" dirty="0"/>
              <a:t> Knowledge Construction</a:t>
            </a:r>
          </a:p>
        </p:txBody>
      </p:sp>
      <p:sp>
        <p:nvSpPr>
          <p:cNvPr id="3" name="Tijdelijke aanduiding voor inhoud 2"/>
          <p:cNvSpPr>
            <a:spLocks noGrp="1"/>
          </p:cNvSpPr>
          <p:nvPr>
            <p:ph idx="1"/>
          </p:nvPr>
        </p:nvSpPr>
        <p:spPr>
          <a:xfrm>
            <a:off x="457200" y="1484784"/>
            <a:ext cx="8291264" cy="4320480"/>
          </a:xfrm>
        </p:spPr>
        <p:txBody>
          <a:bodyPr>
            <a:normAutofit fontScale="25000" lnSpcReduction="20000"/>
          </a:bodyPr>
          <a:lstStyle/>
          <a:p>
            <a:pPr marL="0">
              <a:buNone/>
            </a:pPr>
            <a:r>
              <a:rPr lang="nl-BE" sz="6800" b="1" dirty="0">
                <a:latin typeface="+mj-lt"/>
              </a:rPr>
              <a:t>De fase van kennisconstructie. Deelnemers worden niet alleen actief, maar vooral interactief.</a:t>
            </a:r>
            <a:endParaRPr lang="nl-BE" sz="3200" b="1" dirty="0">
              <a:latin typeface="Calibri Light" pitchFamily="34" charset="0"/>
            </a:endParaRPr>
          </a:p>
          <a:p>
            <a:pPr marL="0">
              <a:buNone/>
            </a:pPr>
            <a:endParaRPr lang="nl-BE" sz="8800" dirty="0">
              <a:latin typeface="Calibri Light" pitchFamily="34" charset="0"/>
            </a:endParaRPr>
          </a:p>
          <a:p>
            <a:pPr>
              <a:lnSpc>
                <a:spcPct val="120000"/>
              </a:lnSpc>
              <a:buNone/>
            </a:pPr>
            <a:r>
              <a:rPr lang="nl-BE" sz="8000" dirty="0">
                <a:latin typeface="Calibri Light" pitchFamily="34" charset="0"/>
              </a:rPr>
              <a:t>In deze fase gaat het verder dan het uitwisselen van informatie:</a:t>
            </a:r>
          </a:p>
          <a:p>
            <a:pPr>
              <a:lnSpc>
                <a:spcPct val="120000"/>
              </a:lnSpc>
              <a:buNone/>
            </a:pPr>
            <a:r>
              <a:rPr lang="nl-BE" sz="8000" dirty="0">
                <a:latin typeface="Calibri Light" pitchFamily="34" charset="0"/>
              </a:rPr>
              <a:t>deelnemers combineren de informatie met voorkennis en nieuwe</a:t>
            </a:r>
          </a:p>
          <a:p>
            <a:pPr>
              <a:lnSpc>
                <a:spcPct val="120000"/>
              </a:lnSpc>
              <a:buNone/>
            </a:pPr>
            <a:r>
              <a:rPr lang="nl-BE" sz="8000" dirty="0">
                <a:latin typeface="Calibri Light" pitchFamily="34" charset="0"/>
              </a:rPr>
              <a:t>ideeën (van zichzelf en van anderen) waardoor nieuwe kennis</a:t>
            </a:r>
          </a:p>
          <a:p>
            <a:pPr>
              <a:lnSpc>
                <a:spcPct val="120000"/>
              </a:lnSpc>
              <a:buNone/>
            </a:pPr>
            <a:r>
              <a:rPr lang="nl-BE" sz="8000" dirty="0">
                <a:latin typeface="Calibri Light" pitchFamily="34" charset="0"/>
              </a:rPr>
              <a:t>geconstrueerd wordt. </a:t>
            </a:r>
          </a:p>
          <a:p>
            <a:pPr>
              <a:lnSpc>
                <a:spcPct val="120000"/>
              </a:lnSpc>
              <a:buNone/>
            </a:pPr>
            <a:r>
              <a:rPr lang="nl-BE" sz="8000" dirty="0">
                <a:latin typeface="Calibri Light" pitchFamily="34" charset="0"/>
              </a:rPr>
              <a:t>Er vindt veel uitwisseling tussen deelnemers plaats. De </a:t>
            </a:r>
            <a:r>
              <a:rPr lang="nl-BE" sz="8000" dirty="0" err="1">
                <a:latin typeface="Calibri Light" pitchFamily="34" charset="0"/>
              </a:rPr>
              <a:t>e-moderator</a:t>
            </a:r>
            <a:endParaRPr lang="nl-BE" sz="8000" dirty="0">
              <a:latin typeface="Calibri Light" pitchFamily="34" charset="0"/>
            </a:endParaRPr>
          </a:p>
          <a:p>
            <a:pPr>
              <a:lnSpc>
                <a:spcPct val="120000"/>
              </a:lnSpc>
              <a:buNone/>
            </a:pPr>
            <a:r>
              <a:rPr lang="nl-BE" sz="8000" dirty="0">
                <a:latin typeface="Calibri Light" pitchFamily="34" charset="0"/>
              </a:rPr>
              <a:t>heeft een meer faciliterende rol en moedigt deelnemers aan om</a:t>
            </a:r>
          </a:p>
          <a:p>
            <a:pPr>
              <a:lnSpc>
                <a:spcPct val="120000"/>
              </a:lnSpc>
              <a:buNone/>
            </a:pPr>
            <a:r>
              <a:rPr lang="nl-BE" sz="8000" dirty="0">
                <a:latin typeface="Calibri Light" pitchFamily="34" charset="0"/>
              </a:rPr>
              <a:t>afwijkende perspectieven te benoemen en te onderzoeken.</a:t>
            </a:r>
          </a:p>
          <a:p>
            <a:pPr>
              <a:buNone/>
            </a:pPr>
            <a:endParaRPr lang="nl-BE" sz="8000" dirty="0">
              <a:latin typeface="Calibri Light" pitchFamily="34" charset="0"/>
            </a:endParaRPr>
          </a:p>
          <a:p>
            <a:pPr marL="266400">
              <a:lnSpc>
                <a:spcPct val="120000"/>
              </a:lnSpc>
            </a:pPr>
            <a:r>
              <a:rPr lang="nl-BE" sz="8000" dirty="0">
                <a:latin typeface="Calibri Light" pitchFamily="34" charset="0"/>
              </a:rPr>
              <a:t>Naarmate de cursus vordert, neemt de interactie en het initiatief van deelnemers toe. De moderator verschuift meer naar de achtergrond.</a:t>
            </a:r>
          </a:p>
          <a:p>
            <a:pPr marL="0">
              <a:buNone/>
            </a:pPr>
            <a:endParaRPr lang="nl-BE" sz="5000" b="1" dirty="0">
              <a:latin typeface="Calibri Light"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annen0004.jpg"/>
          <p:cNvPicPr>
            <a:picLocks noChangeAspect="1"/>
          </p:cNvPicPr>
          <p:nvPr/>
        </p:nvPicPr>
        <p:blipFill>
          <a:blip r:embed="rId3" cstate="print"/>
          <a:stretch>
            <a:fillRect/>
          </a:stretch>
        </p:blipFill>
        <p:spPr>
          <a:xfrm>
            <a:off x="1"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183880" cy="720080"/>
          </a:xfrm>
        </p:spPr>
        <p:txBody>
          <a:bodyPr>
            <a:normAutofit fontScale="90000"/>
          </a:bodyPr>
          <a:lstStyle/>
          <a:p>
            <a:pPr algn="ctr"/>
            <a:r>
              <a:rPr lang="nl-BE" dirty="0"/>
              <a:t>Fase 4 </a:t>
            </a:r>
            <a:r>
              <a:rPr lang="nl-NL" dirty="0"/>
              <a:t>–</a:t>
            </a:r>
            <a:r>
              <a:rPr lang="nl-BE" dirty="0"/>
              <a:t> Knowledge Construction</a:t>
            </a:r>
          </a:p>
        </p:txBody>
      </p:sp>
      <p:sp>
        <p:nvSpPr>
          <p:cNvPr id="3" name="Tijdelijke aanduiding voor inhoud 2"/>
          <p:cNvSpPr>
            <a:spLocks noGrp="1"/>
          </p:cNvSpPr>
          <p:nvPr>
            <p:ph idx="1"/>
          </p:nvPr>
        </p:nvSpPr>
        <p:spPr>
          <a:xfrm>
            <a:off x="467544" y="1628800"/>
            <a:ext cx="8075240" cy="4032448"/>
          </a:xfrm>
        </p:spPr>
        <p:txBody>
          <a:bodyPr>
            <a:normAutofit/>
          </a:bodyPr>
          <a:lstStyle/>
          <a:p>
            <a:pPr marL="0">
              <a:buNone/>
            </a:pPr>
            <a:r>
              <a:rPr lang="nl-BE" sz="2200" b="1" dirty="0">
                <a:latin typeface="+mj-lt"/>
              </a:rPr>
              <a:t>Mogelijke voorbeelden</a:t>
            </a:r>
          </a:p>
          <a:p>
            <a:pPr marL="0">
              <a:buNone/>
            </a:pPr>
            <a:endParaRPr lang="nl-BE" b="1" dirty="0"/>
          </a:p>
          <a:p>
            <a:r>
              <a:rPr lang="nl-BE" sz="2000" dirty="0">
                <a:latin typeface="Calibri Light" pitchFamily="34" charset="0"/>
              </a:rPr>
              <a:t>E-moderator nodigt de deelnemers uit om deel te nemen aan een chatsessie. Om zich hierop voor te bereiden krijgen de deelnemers vooraf enkele gerichte vragen, die dan tijdens de chatdiscussie besproken en verder uitgediept worden.</a:t>
            </a:r>
          </a:p>
          <a:p>
            <a:r>
              <a:rPr lang="nl-BE" sz="2000" dirty="0">
                <a:latin typeface="Calibri Light" pitchFamily="34" charset="0"/>
              </a:rPr>
              <a:t>E-moderator lanceert een discussie op het forum, bijv. over de eerste (leer)ervaringen met betrekking tot het in praktijk omzetten van het persoonlijke actieplan op de werkplek. </a:t>
            </a:r>
          </a:p>
          <a:p>
            <a:pPr marL="266400"/>
            <a:r>
              <a:rPr lang="nl-BE" sz="2000" dirty="0">
                <a:latin typeface="Calibri Light" pitchFamily="34"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183880" cy="720080"/>
          </a:xfrm>
        </p:spPr>
        <p:txBody>
          <a:bodyPr>
            <a:normAutofit/>
          </a:bodyPr>
          <a:lstStyle/>
          <a:p>
            <a:pPr algn="ctr"/>
            <a:r>
              <a:rPr lang="nl-BE" dirty="0"/>
              <a:t>Fase 5 </a:t>
            </a:r>
            <a:r>
              <a:rPr lang="nl-NL" dirty="0"/>
              <a:t>–</a:t>
            </a:r>
            <a:r>
              <a:rPr lang="nl-BE" dirty="0"/>
              <a:t> Development</a:t>
            </a:r>
          </a:p>
        </p:txBody>
      </p:sp>
      <p:sp>
        <p:nvSpPr>
          <p:cNvPr id="3" name="Tijdelijke aanduiding voor inhoud 2"/>
          <p:cNvSpPr>
            <a:spLocks noGrp="1"/>
          </p:cNvSpPr>
          <p:nvPr>
            <p:ph idx="1"/>
          </p:nvPr>
        </p:nvSpPr>
        <p:spPr>
          <a:xfrm>
            <a:off x="457200" y="1484784"/>
            <a:ext cx="8147248" cy="4320480"/>
          </a:xfrm>
        </p:spPr>
        <p:txBody>
          <a:bodyPr>
            <a:normAutofit fontScale="32500" lnSpcReduction="20000"/>
          </a:bodyPr>
          <a:lstStyle/>
          <a:p>
            <a:pPr marL="0">
              <a:buNone/>
            </a:pPr>
            <a:r>
              <a:rPr lang="nl-BE" sz="6800" b="1" dirty="0">
                <a:latin typeface="+mj-lt"/>
              </a:rPr>
              <a:t>De fase van ontwikkeling. De deelnemers nemen geheel de verantwoordelijkheid voor hun eigen leerproces.</a:t>
            </a:r>
            <a:endParaRPr lang="nl-BE" sz="3200" b="1" dirty="0">
              <a:latin typeface="Calibri Light" pitchFamily="34" charset="0"/>
            </a:endParaRPr>
          </a:p>
          <a:p>
            <a:pPr marL="0">
              <a:buNone/>
            </a:pPr>
            <a:endParaRPr lang="nl-BE" sz="8800" dirty="0">
              <a:latin typeface="Calibri Light" pitchFamily="34" charset="0"/>
            </a:endParaRPr>
          </a:p>
          <a:p>
            <a:pPr>
              <a:lnSpc>
                <a:spcPct val="120000"/>
              </a:lnSpc>
              <a:buNone/>
            </a:pPr>
            <a:r>
              <a:rPr lang="nl-BE" sz="6200" dirty="0">
                <a:latin typeface="Calibri Light" pitchFamily="34" charset="0"/>
              </a:rPr>
              <a:t>In deze fase zijn deelnemers in staat om op meta-niveau naar hun</a:t>
            </a:r>
          </a:p>
          <a:p>
            <a:pPr>
              <a:lnSpc>
                <a:spcPct val="120000"/>
              </a:lnSpc>
              <a:buNone/>
            </a:pPr>
            <a:r>
              <a:rPr lang="nl-BE" sz="6200" dirty="0">
                <a:latin typeface="Calibri Light" pitchFamily="34" charset="0"/>
              </a:rPr>
              <a:t>eigen leerproces te kijken. Ze reﬂecteren en evalueren hun eigen en </a:t>
            </a:r>
          </a:p>
          <a:p>
            <a:pPr>
              <a:lnSpc>
                <a:spcPct val="120000"/>
              </a:lnSpc>
              <a:buNone/>
            </a:pPr>
            <a:r>
              <a:rPr lang="nl-BE" sz="6200" dirty="0">
                <a:latin typeface="Calibri Light" pitchFamily="34" charset="0"/>
              </a:rPr>
              <a:t>elkaars  denkproces. Door metacognitie zijn zij in staat om</a:t>
            </a:r>
          </a:p>
          <a:p>
            <a:pPr>
              <a:lnSpc>
                <a:spcPct val="120000"/>
              </a:lnSpc>
              <a:buNone/>
            </a:pPr>
            <a:r>
              <a:rPr lang="nl-BE" sz="6200" dirty="0">
                <a:latin typeface="Calibri Light" pitchFamily="34" charset="0"/>
              </a:rPr>
              <a:t>leerervaringen te integreren en toe te passen. </a:t>
            </a:r>
          </a:p>
          <a:p>
            <a:pPr>
              <a:lnSpc>
                <a:spcPct val="120000"/>
              </a:lnSpc>
              <a:buNone/>
            </a:pPr>
            <a:endParaRPr lang="nl-BE" sz="6200" dirty="0">
              <a:latin typeface="Calibri Light" pitchFamily="34" charset="0"/>
            </a:endParaRPr>
          </a:p>
          <a:p>
            <a:pPr marL="266400">
              <a:lnSpc>
                <a:spcPct val="120000"/>
              </a:lnSpc>
            </a:pPr>
            <a:r>
              <a:rPr lang="nl-BE" sz="6200" dirty="0">
                <a:latin typeface="Calibri Light" pitchFamily="34" charset="0"/>
              </a:rPr>
              <a:t>E-moderators kunnen dit proces stimuleren, door oefeningen te geven die kritisch denken en constructief feedback geven op elkaar bevorderen</a:t>
            </a:r>
          </a:p>
          <a:p>
            <a:pPr marL="0">
              <a:buNone/>
            </a:pPr>
            <a:endParaRPr lang="nl-BE" sz="5000" b="1" dirty="0">
              <a:latin typeface="Calibri Light"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annen0005.jpg"/>
          <p:cNvPicPr>
            <a:picLocks noChangeAspect="1"/>
          </p:cNvPicPr>
          <p:nvPr/>
        </p:nvPicPr>
        <p:blipFill>
          <a:blip r:embed="rId3" cstate="print"/>
          <a:stretch>
            <a:fillRect/>
          </a:stretch>
        </p:blipFill>
        <p:spPr>
          <a:xfrm>
            <a:off x="0" y="0"/>
            <a:ext cx="9396536"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183880" cy="720080"/>
          </a:xfrm>
        </p:spPr>
        <p:txBody>
          <a:bodyPr>
            <a:normAutofit/>
          </a:bodyPr>
          <a:lstStyle/>
          <a:p>
            <a:pPr algn="ctr"/>
            <a:r>
              <a:rPr lang="nl-BE" dirty="0"/>
              <a:t>Fase 5 </a:t>
            </a:r>
            <a:r>
              <a:rPr lang="nl-NL" dirty="0"/>
              <a:t>–</a:t>
            </a:r>
            <a:r>
              <a:rPr lang="nl-BE" dirty="0"/>
              <a:t> Development</a:t>
            </a:r>
          </a:p>
        </p:txBody>
      </p:sp>
      <p:sp>
        <p:nvSpPr>
          <p:cNvPr id="3" name="Tijdelijke aanduiding voor inhoud 2"/>
          <p:cNvSpPr>
            <a:spLocks noGrp="1"/>
          </p:cNvSpPr>
          <p:nvPr>
            <p:ph idx="1"/>
          </p:nvPr>
        </p:nvSpPr>
        <p:spPr>
          <a:xfrm>
            <a:off x="467544" y="1628800"/>
            <a:ext cx="8075240" cy="4032448"/>
          </a:xfrm>
        </p:spPr>
        <p:txBody>
          <a:bodyPr>
            <a:normAutofit/>
          </a:bodyPr>
          <a:lstStyle/>
          <a:p>
            <a:pPr marL="0">
              <a:buNone/>
            </a:pPr>
            <a:r>
              <a:rPr lang="nl-BE" sz="2200" b="1" dirty="0">
                <a:latin typeface="+mj-lt"/>
              </a:rPr>
              <a:t>Mogelijke voorbeelden</a:t>
            </a:r>
          </a:p>
          <a:p>
            <a:pPr marL="0">
              <a:buNone/>
            </a:pPr>
            <a:endParaRPr lang="nl-BE" b="1" dirty="0"/>
          </a:p>
          <a:p>
            <a:r>
              <a:rPr lang="nl-BE" sz="2000" dirty="0">
                <a:latin typeface="Calibri Light" pitchFamily="34" charset="0"/>
              </a:rPr>
              <a:t>E-moderator nodigt de deelnemers uit om deel te nemen aan een chatsessie. Om zich hierop voor te bereiden krijgen de deelnemers vooraf enkele gerichte vragen, die dan tijdens de chatdiscussie besproken en verder uitgediept worden.</a:t>
            </a:r>
          </a:p>
          <a:p>
            <a:r>
              <a:rPr lang="nl-BE" sz="2000" dirty="0">
                <a:latin typeface="Calibri Light" pitchFamily="34" charset="0"/>
              </a:rPr>
              <a:t>E-moderator lanceert een discussie op het forum, bijv. over de eerste (leer)ervaringen met betrekking tot het in praktijk omzetten van het persoonlijke actieplan op de werkplek. </a:t>
            </a:r>
          </a:p>
          <a:p>
            <a:pPr marL="266400"/>
            <a:r>
              <a:rPr lang="nl-BE" sz="2000" dirty="0">
                <a:latin typeface="Calibri Light"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20688"/>
            <a:ext cx="7786688" cy="838200"/>
          </a:xfrm>
        </p:spPr>
        <p:txBody>
          <a:bodyPr>
            <a:normAutofit fontScale="90000"/>
          </a:bodyPr>
          <a:lstStyle/>
          <a:p>
            <a:r>
              <a:rPr lang="nl-BE" sz="3300" dirty="0"/>
              <a:t>Het vijf-fasenplan</a:t>
            </a:r>
            <a:br>
              <a:rPr lang="nl-BE" sz="3300" dirty="0"/>
            </a:br>
            <a:r>
              <a:rPr lang="nl-BE" sz="3300" dirty="0"/>
              <a:t>bij e-tivities</a:t>
            </a:r>
          </a:p>
        </p:txBody>
      </p:sp>
      <p:pic>
        <p:nvPicPr>
          <p:cNvPr id="5" name="Picture 5" descr="fivestage"/>
          <p:cNvPicPr>
            <a:picLocks noGrp="1" noChangeAspect="1" noChangeArrowheads="1"/>
          </p:cNvPicPr>
          <p:nvPr>
            <p:ph idx="1"/>
          </p:nvPr>
        </p:nvPicPr>
        <p:blipFill>
          <a:blip r:embed="rId3" cstate="print">
            <a:clrChange>
              <a:clrFrom>
                <a:srgbClr val="FFFFFF"/>
              </a:clrFrom>
              <a:clrTo>
                <a:srgbClr val="FFFFFF">
                  <a:alpha val="0"/>
                </a:srgbClr>
              </a:clrTo>
            </a:clrChange>
          </a:blip>
          <a:srcRect l="-30609" r="-30609"/>
          <a:stretch>
            <a:fillRect/>
          </a:stretch>
        </p:blipFill>
        <p:spPr bwMode="auto">
          <a:xfrm>
            <a:off x="0" y="1196752"/>
            <a:ext cx="9625266" cy="529352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183880" cy="720080"/>
          </a:xfrm>
        </p:spPr>
        <p:txBody>
          <a:bodyPr>
            <a:normAutofit fontScale="90000"/>
          </a:bodyPr>
          <a:lstStyle/>
          <a:p>
            <a:pPr algn="ctr"/>
            <a:r>
              <a:rPr lang="nl-BE" dirty="0"/>
              <a:t>Fase 1 </a:t>
            </a:r>
            <a:r>
              <a:rPr lang="nl-NL" dirty="0"/>
              <a:t>–</a:t>
            </a:r>
            <a:r>
              <a:rPr lang="nl-BE" dirty="0"/>
              <a:t> Access and motivation</a:t>
            </a:r>
          </a:p>
        </p:txBody>
      </p:sp>
      <p:sp>
        <p:nvSpPr>
          <p:cNvPr id="3" name="Tijdelijke aanduiding voor inhoud 2"/>
          <p:cNvSpPr>
            <a:spLocks noGrp="1"/>
          </p:cNvSpPr>
          <p:nvPr>
            <p:ph idx="1"/>
          </p:nvPr>
        </p:nvSpPr>
        <p:spPr>
          <a:xfrm>
            <a:off x="457200" y="1484784"/>
            <a:ext cx="8686800" cy="3744416"/>
          </a:xfrm>
        </p:spPr>
        <p:txBody>
          <a:bodyPr>
            <a:normAutofit/>
          </a:bodyPr>
          <a:lstStyle/>
          <a:p>
            <a:pPr marL="0">
              <a:buNone/>
            </a:pPr>
            <a:r>
              <a:rPr lang="nl-BE" sz="2200" b="1" dirty="0">
                <a:latin typeface="+mj-lt"/>
              </a:rPr>
              <a:t>De fase van snel toegang kunnen krijgen en gemotiveerd aan de slag gaan. </a:t>
            </a:r>
          </a:p>
          <a:p>
            <a:pPr marL="0">
              <a:buNone/>
            </a:pPr>
            <a:endParaRPr lang="nl-BE" b="1" dirty="0"/>
          </a:p>
          <a:p>
            <a:pPr marL="0">
              <a:buNone/>
            </a:pPr>
            <a:r>
              <a:rPr lang="nl-BE" sz="2000" dirty="0">
                <a:latin typeface="Calibri Light" pitchFamily="34" charset="0"/>
              </a:rPr>
              <a:t>De e-moderator biedt ondersteuning bij het toegang </a:t>
            </a:r>
          </a:p>
          <a:p>
            <a:pPr marL="0">
              <a:buNone/>
            </a:pPr>
            <a:r>
              <a:rPr lang="nl-BE" sz="2000" dirty="0">
                <a:latin typeface="Calibri Light" pitchFamily="34" charset="0"/>
              </a:rPr>
              <a:t>krijgen tot de leeromgeving en zorgt dat deelnemers zich welkom voelen.</a:t>
            </a:r>
          </a:p>
          <a:p>
            <a:pPr marL="0">
              <a:buNone/>
            </a:pPr>
            <a:endParaRPr lang="nl-BE" sz="2000" dirty="0">
              <a:latin typeface="Calibri Light" pitchFamily="34" charset="0"/>
            </a:endParaRPr>
          </a:p>
          <a:p>
            <a:pPr marL="0">
              <a:buNone/>
            </a:pPr>
            <a:r>
              <a:rPr lang="nl-BE" sz="2000" dirty="0">
                <a:latin typeface="Calibri Light" pitchFamily="34" charset="0"/>
              </a:rPr>
              <a:t>Het belangrijkste thema in deze fase is dat deelnemers gemotiveerd worden om tijd en energie in het leertraject te investeren.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scannen0001.jpg"/>
          <p:cNvPicPr>
            <a:picLocks noChangeAspect="1"/>
          </p:cNvPicPr>
          <p:nvPr/>
        </p:nvPicPr>
        <p:blipFill>
          <a:blip r:embed="rId3" cstate="print"/>
          <a:stretch>
            <a:fillRect/>
          </a:stretch>
        </p:blipFill>
        <p:spPr>
          <a:xfrm>
            <a:off x="0" y="0"/>
            <a:ext cx="9324528"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183880" cy="720080"/>
          </a:xfrm>
        </p:spPr>
        <p:txBody>
          <a:bodyPr>
            <a:normAutofit fontScale="90000"/>
          </a:bodyPr>
          <a:lstStyle/>
          <a:p>
            <a:pPr algn="ctr"/>
            <a:r>
              <a:rPr lang="nl-BE" dirty="0"/>
              <a:t>Fase 1 </a:t>
            </a:r>
            <a:r>
              <a:rPr lang="nl-NL" dirty="0"/>
              <a:t>–</a:t>
            </a:r>
            <a:r>
              <a:rPr lang="nl-BE" dirty="0"/>
              <a:t> Access and motivation</a:t>
            </a:r>
          </a:p>
        </p:txBody>
      </p:sp>
      <p:sp>
        <p:nvSpPr>
          <p:cNvPr id="3" name="Tijdelijke aanduiding voor inhoud 2"/>
          <p:cNvSpPr>
            <a:spLocks noGrp="1"/>
          </p:cNvSpPr>
          <p:nvPr>
            <p:ph idx="1"/>
          </p:nvPr>
        </p:nvSpPr>
        <p:spPr>
          <a:xfrm>
            <a:off x="457200" y="1484784"/>
            <a:ext cx="8075240" cy="3744416"/>
          </a:xfrm>
        </p:spPr>
        <p:txBody>
          <a:bodyPr>
            <a:normAutofit/>
          </a:bodyPr>
          <a:lstStyle/>
          <a:p>
            <a:pPr marL="0">
              <a:buNone/>
            </a:pPr>
            <a:r>
              <a:rPr lang="nl-BE" sz="2200" b="1" dirty="0">
                <a:latin typeface="+mj-lt"/>
              </a:rPr>
              <a:t>Mogelijke voorbeelden</a:t>
            </a:r>
          </a:p>
          <a:p>
            <a:pPr marL="0">
              <a:buNone/>
            </a:pPr>
            <a:endParaRPr lang="nl-BE" b="1" dirty="0"/>
          </a:p>
          <a:p>
            <a:pPr marL="0"/>
            <a:r>
              <a:rPr lang="nl-BE" sz="2000" dirty="0">
                <a:latin typeface="Calibri Light" pitchFamily="34" charset="0"/>
              </a:rPr>
              <a:t>Trainer geeft uitleg over online opvolging van de opleiding en verwittigt deelnemers dat ze dag nadien mail hierover ontvangen.  E-moderator stuurt dag nadien om deelnemers de weg te wijzen in My i-Learn</a:t>
            </a:r>
          </a:p>
          <a:p>
            <a:pPr marL="0"/>
            <a:r>
              <a:rPr lang="nl-BE" sz="2000" dirty="0">
                <a:latin typeface="Calibri Light" pitchFamily="34" charset="0"/>
              </a:rPr>
              <a:t>E-moderator stuurt mail vóór aanvang van de training om deelnemers de weg te wijzen in My i-Learn. Paar dagen later stuurt trainer mail met voorbereidende opdracht.</a:t>
            </a:r>
          </a:p>
          <a:p>
            <a:pPr marL="0"/>
            <a:r>
              <a:rPr lang="nl-BE" sz="2000" dirty="0">
                <a:latin typeface="Calibri Light"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183880" cy="720080"/>
          </a:xfrm>
        </p:spPr>
        <p:txBody>
          <a:bodyPr>
            <a:normAutofit/>
          </a:bodyPr>
          <a:lstStyle/>
          <a:p>
            <a:pPr algn="ctr"/>
            <a:r>
              <a:rPr lang="nl-BE" dirty="0"/>
              <a:t>Fase 2 </a:t>
            </a:r>
            <a:r>
              <a:rPr lang="nl-NL" dirty="0"/>
              <a:t>–</a:t>
            </a:r>
            <a:r>
              <a:rPr lang="nl-BE" dirty="0"/>
              <a:t> Online socialisation</a:t>
            </a:r>
          </a:p>
        </p:txBody>
      </p:sp>
      <p:sp>
        <p:nvSpPr>
          <p:cNvPr id="3" name="Tijdelijke aanduiding voor inhoud 2"/>
          <p:cNvSpPr>
            <a:spLocks noGrp="1"/>
          </p:cNvSpPr>
          <p:nvPr>
            <p:ph idx="1"/>
          </p:nvPr>
        </p:nvSpPr>
        <p:spPr>
          <a:xfrm>
            <a:off x="467544" y="1124744"/>
            <a:ext cx="8363272" cy="5040560"/>
          </a:xfrm>
        </p:spPr>
        <p:txBody>
          <a:bodyPr>
            <a:normAutofit fontScale="92500" lnSpcReduction="10000"/>
          </a:bodyPr>
          <a:lstStyle/>
          <a:p>
            <a:pPr marL="0">
              <a:lnSpc>
                <a:spcPct val="120000"/>
              </a:lnSpc>
              <a:buNone/>
            </a:pPr>
            <a:r>
              <a:rPr lang="nl-BE" sz="2400" b="1" dirty="0">
                <a:latin typeface="+mj-lt"/>
              </a:rPr>
              <a:t>De fase van socialiseren met de anderen van de groep.</a:t>
            </a:r>
          </a:p>
          <a:p>
            <a:pPr marL="0">
              <a:lnSpc>
                <a:spcPct val="120000"/>
              </a:lnSpc>
              <a:buNone/>
            </a:pPr>
            <a:endParaRPr lang="nl-BE" sz="2400" b="1" dirty="0">
              <a:latin typeface="+mj-lt"/>
            </a:endParaRPr>
          </a:p>
          <a:p>
            <a:pPr marL="0">
              <a:lnSpc>
                <a:spcPct val="110000"/>
              </a:lnSpc>
              <a:spcBef>
                <a:spcPts val="0"/>
              </a:spcBef>
              <a:buNone/>
            </a:pPr>
            <a:r>
              <a:rPr lang="nl-BE" sz="2200" dirty="0">
                <a:latin typeface="Calibri Light" pitchFamily="34" charset="0"/>
              </a:rPr>
              <a:t>Het gaat hierbij om het creëren van een constructief en veilig leerklimaat, waarin deelnemers weten op welke manier de cursus bijdraagt aan hetgeen ze willen leren. Deelnemers leren elkaar kennen (indien nog niet gebeurd) en raken vertrouwd met de manier van online (samen)werken.</a:t>
            </a:r>
          </a:p>
          <a:p>
            <a:pPr marL="0">
              <a:lnSpc>
                <a:spcPct val="110000"/>
              </a:lnSpc>
              <a:buNone/>
            </a:pPr>
            <a:endParaRPr lang="nl-BE" b="1" dirty="0"/>
          </a:p>
          <a:p>
            <a:pPr marL="266400">
              <a:lnSpc>
                <a:spcPct val="110000"/>
              </a:lnSpc>
            </a:pPr>
            <a:r>
              <a:rPr lang="nl-BE" sz="2200" dirty="0">
                <a:latin typeface="Calibri Light" pitchFamily="34" charset="0"/>
              </a:rPr>
              <a:t>De e-moderator fungeert als gastheer of gastvrouw, houdt in de gaten hoe het gaat met de deelnemers en biedt hulp aan waar nodig.</a:t>
            </a:r>
          </a:p>
          <a:p>
            <a:pPr lvl="0">
              <a:lnSpc>
                <a:spcPct val="110000"/>
              </a:lnSpc>
            </a:pPr>
            <a:r>
              <a:rPr lang="nl-BE" sz="2200" dirty="0">
                <a:latin typeface="Calibri Light" pitchFamily="34" charset="0"/>
              </a:rPr>
              <a:t>De e-moderator geeft een positieve respons aan deelnemers die reageren op de eerste opdracht</a:t>
            </a:r>
          </a:p>
          <a:p>
            <a:pPr lvl="0">
              <a:lnSpc>
                <a:spcPct val="110000"/>
              </a:lnSpc>
            </a:pPr>
            <a:r>
              <a:rPr lang="nl-BE" sz="2200" dirty="0">
                <a:latin typeface="Calibri Light" pitchFamily="34" charset="0"/>
              </a:rPr>
              <a:t>De e-moderator stimuleert deelnemers bij wie het maken van de opdracht op zich laat wachten.</a:t>
            </a:r>
          </a:p>
          <a:p>
            <a:pPr marL="0"/>
            <a:endParaRPr lang="nl-BE" sz="2200" dirty="0">
              <a:latin typeface="Calibri Light"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cannen0002.jpg"/>
          <p:cNvPicPr>
            <a:picLocks noChangeAspect="1"/>
          </p:cNvPicPr>
          <p:nvPr/>
        </p:nvPicPr>
        <p:blipFill>
          <a:blip r:embed="rId3" cstate="print"/>
          <a:srcRect b="6667"/>
          <a:stretch>
            <a:fillRect/>
          </a:stretch>
        </p:blipFill>
        <p:spPr>
          <a:xfrm>
            <a:off x="0" y="0"/>
            <a:ext cx="9144000" cy="68856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183880" cy="720080"/>
          </a:xfrm>
        </p:spPr>
        <p:txBody>
          <a:bodyPr>
            <a:normAutofit/>
          </a:bodyPr>
          <a:lstStyle/>
          <a:p>
            <a:pPr algn="ctr"/>
            <a:r>
              <a:rPr lang="nl-BE" dirty="0"/>
              <a:t>Fase 2 </a:t>
            </a:r>
            <a:r>
              <a:rPr lang="nl-NL" dirty="0"/>
              <a:t>–</a:t>
            </a:r>
            <a:r>
              <a:rPr lang="nl-BE" dirty="0"/>
              <a:t> Online socialisation</a:t>
            </a:r>
          </a:p>
        </p:txBody>
      </p:sp>
      <p:sp>
        <p:nvSpPr>
          <p:cNvPr id="3" name="Tijdelijke aanduiding voor inhoud 2"/>
          <p:cNvSpPr>
            <a:spLocks noGrp="1"/>
          </p:cNvSpPr>
          <p:nvPr>
            <p:ph idx="1"/>
          </p:nvPr>
        </p:nvSpPr>
        <p:spPr>
          <a:xfrm>
            <a:off x="467544" y="1628800"/>
            <a:ext cx="8075240" cy="3744416"/>
          </a:xfrm>
        </p:spPr>
        <p:txBody>
          <a:bodyPr>
            <a:normAutofit fontScale="92500"/>
          </a:bodyPr>
          <a:lstStyle/>
          <a:p>
            <a:pPr marL="0">
              <a:buNone/>
            </a:pPr>
            <a:r>
              <a:rPr lang="nl-BE" sz="2200" b="1" dirty="0">
                <a:latin typeface="+mj-lt"/>
              </a:rPr>
              <a:t>Mogelijke voorbeelden</a:t>
            </a:r>
          </a:p>
          <a:p>
            <a:pPr marL="0">
              <a:buNone/>
            </a:pPr>
            <a:endParaRPr lang="nl-BE" b="1" dirty="0"/>
          </a:p>
          <a:p>
            <a:pPr marL="266400"/>
            <a:r>
              <a:rPr lang="nl-BE" sz="2200" dirty="0">
                <a:latin typeface="Calibri Light" pitchFamily="34" charset="0"/>
              </a:rPr>
              <a:t>E-moderator stuurt mail met melding dat er een eerste opdracht werd gepost en legt uit wat de bedoeling is</a:t>
            </a:r>
          </a:p>
          <a:p>
            <a:pPr marL="266400"/>
            <a:r>
              <a:rPr lang="nl-BE" sz="2200" dirty="0">
                <a:latin typeface="Calibri Light" pitchFamily="34" charset="0"/>
              </a:rPr>
              <a:t>E-moderator stuurt mail en herinnert deelnemers aan opdracht die trainer tijdens eerste opleidingsdag gaf; vraagt of er hierbij nog vragen zijn</a:t>
            </a:r>
          </a:p>
          <a:p>
            <a:pPr marL="0"/>
            <a:r>
              <a:rPr lang="nl-BE" sz="2200" dirty="0">
                <a:latin typeface="Calibri Light" pitchFamily="34" charset="0"/>
              </a:rPr>
              <a:t>E-moderator vraagt deelnemers om hun profiel in te vullen</a:t>
            </a:r>
          </a:p>
          <a:p>
            <a:pPr marL="266400"/>
            <a:r>
              <a:rPr lang="nl-BE" sz="2200" dirty="0">
                <a:latin typeface="Calibri Light" pitchFamily="34" charset="0"/>
              </a:rPr>
              <a:t>E-moderator vraagt deelnemers om behoefte-analyse ter voorbereiding van de opleiding in te vullen</a:t>
            </a:r>
          </a:p>
          <a:p>
            <a:pPr marL="0"/>
            <a:r>
              <a:rPr lang="nl-BE" sz="2200" dirty="0">
                <a:latin typeface="Calibri Light"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183880" cy="720080"/>
          </a:xfrm>
        </p:spPr>
        <p:txBody>
          <a:bodyPr>
            <a:normAutofit fontScale="90000"/>
          </a:bodyPr>
          <a:lstStyle/>
          <a:p>
            <a:pPr algn="ctr"/>
            <a:r>
              <a:rPr lang="nl-BE" dirty="0"/>
              <a:t>Fase 3 </a:t>
            </a:r>
            <a:r>
              <a:rPr lang="nl-NL" dirty="0"/>
              <a:t>–</a:t>
            </a:r>
            <a:r>
              <a:rPr lang="nl-BE" dirty="0"/>
              <a:t> Information Exchange</a:t>
            </a:r>
          </a:p>
        </p:txBody>
      </p:sp>
      <p:sp>
        <p:nvSpPr>
          <p:cNvPr id="3" name="Tijdelijke aanduiding voor inhoud 2"/>
          <p:cNvSpPr>
            <a:spLocks noGrp="1"/>
          </p:cNvSpPr>
          <p:nvPr>
            <p:ph idx="1"/>
          </p:nvPr>
        </p:nvSpPr>
        <p:spPr>
          <a:xfrm>
            <a:off x="457200" y="1484784"/>
            <a:ext cx="8291264" cy="4536504"/>
          </a:xfrm>
        </p:spPr>
        <p:txBody>
          <a:bodyPr>
            <a:normAutofit fontScale="25000" lnSpcReduction="20000"/>
          </a:bodyPr>
          <a:lstStyle/>
          <a:p>
            <a:pPr marL="0">
              <a:buNone/>
            </a:pPr>
            <a:r>
              <a:rPr lang="nl-BE" sz="8800" b="1" dirty="0">
                <a:latin typeface="+mj-lt"/>
              </a:rPr>
              <a:t>De fase van informatie uitwisseling.</a:t>
            </a:r>
          </a:p>
          <a:p>
            <a:pPr marL="0">
              <a:buNone/>
            </a:pPr>
            <a:endParaRPr lang="nl-BE" sz="3200" b="1" dirty="0">
              <a:latin typeface="Calibri Light" pitchFamily="34" charset="0"/>
            </a:endParaRPr>
          </a:p>
          <a:p>
            <a:pPr marL="0">
              <a:buNone/>
            </a:pPr>
            <a:endParaRPr lang="nl-BE" sz="8800" dirty="0">
              <a:latin typeface="Calibri Light" pitchFamily="34" charset="0"/>
            </a:endParaRPr>
          </a:p>
          <a:p>
            <a:pPr marL="0">
              <a:lnSpc>
                <a:spcPct val="120000"/>
              </a:lnSpc>
              <a:buNone/>
            </a:pPr>
            <a:r>
              <a:rPr lang="nl-BE" sz="8000" dirty="0">
                <a:latin typeface="Calibri Light" pitchFamily="34" charset="0"/>
              </a:rPr>
              <a:t>Deelnemers wisselen informatie met betrekking tot de opleiding onder mekaar uit. Zo ontstaat een vorm van samenwerking in de zin van ondersteuning van ieders leerdoelen. </a:t>
            </a:r>
          </a:p>
          <a:p>
            <a:pPr marL="0">
              <a:lnSpc>
                <a:spcPct val="120000"/>
              </a:lnSpc>
              <a:buNone/>
            </a:pPr>
            <a:r>
              <a:rPr lang="nl-BE" sz="8000" dirty="0">
                <a:latin typeface="Calibri Light" pitchFamily="34" charset="0"/>
              </a:rPr>
              <a:t>De deelnemers beginnen het brede aanbod aan beschikbare informatie en de snelheid waarmee die kan opgeroepen worden naar waarde te schatten. Tegelijk ontwikkelen ze strategieën om potentiële overload tegen te gaan. De interactie in deze fase draait om de inhoud en om het uitwisselen van informatie.</a:t>
            </a:r>
            <a:endParaRPr lang="nl-BE" sz="8000" b="1" dirty="0">
              <a:latin typeface="Calibri Light" pitchFamily="34" charset="0"/>
            </a:endParaRPr>
          </a:p>
          <a:p>
            <a:pPr marL="0">
              <a:lnSpc>
                <a:spcPct val="120000"/>
              </a:lnSpc>
              <a:buNone/>
            </a:pPr>
            <a:endParaRPr lang="nl-BE" sz="6800" b="1" dirty="0">
              <a:latin typeface="Calibri Light" pitchFamily="34" charset="0"/>
            </a:endParaRPr>
          </a:p>
          <a:p>
            <a:pPr marL="266400">
              <a:lnSpc>
                <a:spcPct val="120000"/>
              </a:lnSpc>
            </a:pPr>
            <a:r>
              <a:rPr lang="nl-BE" sz="8000" dirty="0">
                <a:latin typeface="Calibri Light" pitchFamily="34" charset="0"/>
              </a:rPr>
              <a:t>De e-moderator stimuleert de interactie tussen de deelnemers, wijst de deelnemers de weg, stelt vragen, wijst deelnemers op relevante bronnen.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1829</TotalTime>
  <Words>869</Words>
  <Application>Microsoft Office PowerPoint</Application>
  <PresentationFormat>Diavoorstelling (4:3)</PresentationFormat>
  <Paragraphs>96</Paragraphs>
  <Slides>17</Slides>
  <Notes>17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Calibri Light</vt:lpstr>
      <vt:lpstr>Verdana</vt:lpstr>
      <vt:lpstr>Wingdings 2</vt:lpstr>
      <vt:lpstr>Aspect</vt:lpstr>
      <vt:lpstr>E-tivities &amp; E-moderating</vt:lpstr>
      <vt:lpstr>Het vijf-fasenplan bij e-tivities</vt:lpstr>
      <vt:lpstr>Fase 1 – Access and motivation</vt:lpstr>
      <vt:lpstr>PowerPoint-presentatie</vt:lpstr>
      <vt:lpstr>Fase 1 – Access and motivation</vt:lpstr>
      <vt:lpstr>Fase 2 – Online socialisation</vt:lpstr>
      <vt:lpstr>PowerPoint-presentatie</vt:lpstr>
      <vt:lpstr>Fase 2 – Online socialisation</vt:lpstr>
      <vt:lpstr>Fase 3 – Information Exchange</vt:lpstr>
      <vt:lpstr>PowerPoint-presentatie</vt:lpstr>
      <vt:lpstr>Fase 3 – Information exchange</vt:lpstr>
      <vt:lpstr>Fase 4 – Knowledge Construction</vt:lpstr>
      <vt:lpstr>PowerPoint-presentatie</vt:lpstr>
      <vt:lpstr>Fase 4 – Knowledge Construction</vt:lpstr>
      <vt:lpstr>Fase 5 – Development</vt:lpstr>
      <vt:lpstr>PowerPoint-presentatie</vt:lpstr>
      <vt:lpstr>Fase 5 –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Mieke</dc:creator>
  <cp:lastModifiedBy>Camille</cp:lastModifiedBy>
  <cp:revision>69</cp:revision>
  <cp:lastPrinted>2009-09-16T10:08:49Z</cp:lastPrinted>
  <dcterms:created xsi:type="dcterms:W3CDTF">2009-10-28T12:02:42Z</dcterms:created>
  <dcterms:modified xsi:type="dcterms:W3CDTF">2018-02-14T11:07:57Z</dcterms:modified>
</cp:coreProperties>
</file>