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2.xml" ContentType="application/vnd.openxmlformats-officedocument.presentationml.notesSlide+xml"/>
  <Override PartName="/ppt/charts/chart8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notesMasterIdLst>
    <p:notesMasterId r:id="rId19"/>
  </p:notesMasterIdLst>
  <p:handoutMasterIdLst>
    <p:handoutMasterId r:id="rId20"/>
  </p:handoutMasterIdLst>
  <p:sldIdLst>
    <p:sldId id="279" r:id="rId2"/>
    <p:sldId id="273" r:id="rId3"/>
    <p:sldId id="280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74" r:id="rId12"/>
    <p:sldId id="266" r:id="rId13"/>
    <p:sldId id="267" r:id="rId14"/>
    <p:sldId id="275" r:id="rId15"/>
    <p:sldId id="276" r:id="rId16"/>
    <p:sldId id="278" r:id="rId17"/>
    <p:sldId id="277" r:id="rId18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 autoAdjust="0"/>
    <p:restoredTop sz="94689" autoAdjust="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-1094" y="-91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server\Public\pcfopas\5%20-%20WERKING%20-%20FONCTIONNEMENT\6%20-%20Enqu&#234;tes%20-%20Survey\2013\Enquetes_medewerkers_45plus\Enqu&#234;te%20leren%20en%20ontwikkelen\Verwerking\Diagram%20Leren%20en%20Ontwikkelen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1.2\public\pcfopas\5%20-%20WERKING%20-%20FONCTIONNEMENT\6%20-%20Enqu&#234;tes%20-%20Survey\2013\Enquetes_medewerkers_45plus\Enqu&#234;te%20leren%20en%20ontwikkelen\Diagram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1.2\public\pcfopas\5%20-%20WERKING%20-%20FONCTIONNEMENT\6%20-%20Enqu&#234;tes%20-%20Survey\2013\Enquetes_medewerkers_45plus\Enqu&#234;te%20leren%20en%20ontwikkelen\Diagram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1.2\public\pcfopas\5%20-%20WERKING%20-%20FONCTIONNEMENT\6%20-%20Enqu&#234;tes%20-%20Survey\2013\Enquetes_medewerkers_45plus\Enqu&#234;te%20leren%20en%20ontwikkelen\Diagram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1.2\public\pcfopas\5%20-%20WERKING%20-%20FONCTIONNEMENT\6%20-%20Enqu&#234;tes%20-%20Survey\2013\Enquetes_medewerkers_45plus\Enqu&#234;te%20leren%20en%20ontwikkelen\Diagram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1.2\public\pcfopas\5%20-%20WERKING%20-%20FONCTIONNEMENT\6%20-%20Enqu&#234;tes%20-%20Survey\2013\Enquetes_medewerkers_45plus\Enqu&#234;te%20leren%20en%20ontwikkelen\Diagram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1.2\public\pcfopas\5%20-%20WERKING%20-%20FONCTIONNEMENT\6%20-%20Enqu&#234;tes%20-%20Survey\2013\Enquetes_medewerkers_45plus\Enqu&#234;te%20leren%20en%20ontwikkelen\Diagram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server\Public\pcfopas\5%20-%20WERKING%20-%20FONCTIONNEMENT\6%20-%20Enqu&#234;tes%20-%20Survey\2013\Enquetes_medewerkers_45plus\Enqu&#234;te%20leren%20en%20ontwikkelen\Verwerking\Diagram%20Leren%20en%20Ontwikkelen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server\Public\pcfopas\5%20-%20WERKING%20-%20FONCTIONNEMENT\6%20-%20Enqu&#234;tes%20-%20Survey\2013\Enquetes_medewerkers_45plus\Enqu&#234;te%20leren%20en%20ontwikkelen\Verwerking\Diagram%20Leren%20en%20Ontwikkele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Sheet3!$B$3</c:f>
              <c:strCache>
                <c:ptCount val="1"/>
                <c:pt idx="0">
                  <c:v>SENDED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/>
                </a:pPr>
                <a:endParaRPr lang="nl-B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Sheet3!$A$4:$A$5</c:f>
              <c:strCache>
                <c:ptCount val="2"/>
                <c:pt idx="0">
                  <c:v>35- </c:v>
                </c:pt>
                <c:pt idx="1">
                  <c:v>45+ </c:v>
                </c:pt>
              </c:strCache>
            </c:strRef>
          </c:cat>
          <c:val>
            <c:numRef>
              <c:f>Sheet3!$B$4:$B$5</c:f>
              <c:numCache>
                <c:formatCode>#,##0</c:formatCode>
                <c:ptCount val="2"/>
                <c:pt idx="0">
                  <c:v>3625</c:v>
                </c:pt>
                <c:pt idx="1">
                  <c:v>4562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C4-41FA-96C9-C6265EC7BC4D}"/>
            </c:ext>
          </c:extLst>
        </c:ser>
        <c:ser>
          <c:idx val="1"/>
          <c:order val="1"/>
          <c:tx>
            <c:strRef>
              <c:f>Sheet3!$C$3</c:f>
              <c:strCache>
                <c:ptCount val="1"/>
                <c:pt idx="0">
                  <c:v>RESPONS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nl-BE" sz="1800" b="0" i="0" u="none" strike="noStrike" kern="1200" baseline="0">
                    <a:solidFill>
                      <a:prstClr val="black"/>
                    </a:solidFill>
                    <a:latin typeface="+mn-lt"/>
                    <a:ea typeface="+mn-ea"/>
                    <a:cs typeface="+mn-cs"/>
                  </a:defRPr>
                </a:pPr>
                <a:endParaRPr lang="nl-B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Sheet3!$A$4:$A$5</c:f>
              <c:strCache>
                <c:ptCount val="2"/>
                <c:pt idx="0">
                  <c:v>35- </c:v>
                </c:pt>
                <c:pt idx="1">
                  <c:v>45+ </c:v>
                </c:pt>
              </c:strCache>
            </c:strRef>
          </c:cat>
          <c:val>
            <c:numRef>
              <c:f>Sheet3!$C$4:$C$5</c:f>
              <c:numCache>
                <c:formatCode>#,##0</c:formatCode>
                <c:ptCount val="2"/>
                <c:pt idx="0" formatCode="General">
                  <c:v>751</c:v>
                </c:pt>
                <c:pt idx="1">
                  <c:v>1166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0C4-41FA-96C9-C6265EC7BC4D}"/>
            </c:ext>
          </c:extLst>
        </c:ser>
        <c:ser>
          <c:idx val="2"/>
          <c:order val="2"/>
          <c:tx>
            <c:strRef>
              <c:f>Sheet3!$D$3</c:f>
              <c:strCache>
                <c:ptCount val="1"/>
              </c:strCache>
            </c:strRef>
          </c:tx>
          <c:invertIfNegative val="0"/>
          <c:cat>
            <c:strRef>
              <c:f>Sheet3!$A$4:$A$5</c:f>
              <c:strCache>
                <c:ptCount val="2"/>
                <c:pt idx="0">
                  <c:v>35- </c:v>
                </c:pt>
                <c:pt idx="1">
                  <c:v>45+ </c:v>
                </c:pt>
              </c:strCache>
            </c:strRef>
          </c:cat>
          <c:val>
            <c:numRef>
              <c:f>Sheet3!$D$4:$D$5</c:f>
              <c:numCache>
                <c:formatCode>0.00%</c:formatCode>
                <c:ptCount val="2"/>
                <c:pt idx="0">
                  <c:v>0.20720000000000005</c:v>
                </c:pt>
                <c:pt idx="1">
                  <c:v>0.25560000000000005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0C4-41FA-96C9-C6265EC7B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5319312"/>
        <c:axId val="235318528"/>
      </c:barChart>
      <c:catAx>
        <c:axId val="2353193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35318528"/>
        <c:crosses val="autoZero"/>
        <c:auto val="1"/>
        <c:lblAlgn val="ctr"/>
        <c:lblOffset val="100"/>
        <c:noMultiLvlLbl val="0"/>
      </c:catAx>
      <c:valAx>
        <c:axId val="23531852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nl-BE"/>
          </a:p>
        </c:txPr>
        <c:crossAx val="235319312"/>
        <c:crosses val="autoZero"/>
        <c:crossBetween val="between"/>
      </c:valAx>
    </c:plotArea>
    <c:legend>
      <c:legendPos val="r"/>
      <c:legendEntry>
        <c:idx val="2"/>
        <c:delete val="1"/>
      </c:legendEntry>
      <c:layout>
        <c:manualLayout>
          <c:xMode val="edge"/>
          <c:yMode val="edge"/>
          <c:x val="0.83984980716814484"/>
          <c:y val="0.44524008962249606"/>
          <c:w val="0.16015019283185586"/>
          <c:h val="0.22046877087679995"/>
        </c:manualLayout>
      </c:layout>
      <c:overlay val="0"/>
      <c:txPr>
        <a:bodyPr/>
        <a:lstStyle/>
        <a:p>
          <a:pPr>
            <a:defRPr sz="1400"/>
          </a:pPr>
          <a:endParaRPr lang="nl-BE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Werktijd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0%</c:formatCode>
                <c:ptCount val="1"/>
                <c:pt idx="0">
                  <c:v>0.96000000000000063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6E-4903-92B7-BF1A01B022D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Vrije tijd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0%</c:formatCode>
                <c:ptCount val="1"/>
                <c:pt idx="0">
                  <c:v>0.62000000000000077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26E-4903-92B7-BF1A01B022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99159672"/>
        <c:axId val="399163592"/>
      </c:barChart>
      <c:catAx>
        <c:axId val="3991596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99163592"/>
        <c:crosses val="autoZero"/>
        <c:auto val="1"/>
        <c:lblAlgn val="ctr"/>
        <c:lblOffset val="100"/>
        <c:noMultiLvlLbl val="0"/>
      </c:catAx>
      <c:valAx>
        <c:axId val="399163592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39915967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nl-BE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Werktijd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0%</c:formatCode>
                <c:ptCount val="1"/>
                <c:pt idx="0">
                  <c:v>0.94000000000000061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5A-455D-BA3D-DAF33AEC159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Vrije tijd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0%</c:formatCode>
                <c:ptCount val="1"/>
                <c:pt idx="0">
                  <c:v>0.65000000000000102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25A-455D-BA3D-DAF33AEC15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99162024"/>
        <c:axId val="399160848"/>
      </c:barChart>
      <c:catAx>
        <c:axId val="399162024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one"/>
        <c:crossAx val="399160848"/>
        <c:crosses val="autoZero"/>
        <c:auto val="1"/>
        <c:lblAlgn val="ctr"/>
        <c:lblOffset val="100"/>
        <c:noMultiLvlLbl val="0"/>
      </c:catAx>
      <c:valAx>
        <c:axId val="39916084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39916202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nl-B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1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9207-4DC1-AD75-50371CA73CDA}"/>
              </c:ext>
            </c:extLst>
          </c:dPt>
          <c:dPt>
            <c:idx val="2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9207-4DC1-AD75-50371CA73CDA}"/>
              </c:ext>
            </c:extLst>
          </c:dPt>
          <c:dPt>
            <c:idx val="3"/>
            <c:invertIfNegative val="0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5-9207-4DC1-AD75-50371CA73CD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nl-B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Sheet1!$B$3:$E$3</c:f>
              <c:strCache>
                <c:ptCount val="4"/>
                <c:pt idx="0">
                  <c:v>45-50</c:v>
                </c:pt>
                <c:pt idx="1">
                  <c:v>50-55</c:v>
                </c:pt>
                <c:pt idx="2">
                  <c:v>55-60</c:v>
                </c:pt>
                <c:pt idx="3">
                  <c:v>60-65</c:v>
                </c:pt>
              </c:strCache>
            </c:strRef>
          </c:cat>
          <c:val>
            <c:numRef>
              <c:f>Sheet1!$B$4:$E$4</c:f>
              <c:numCache>
                <c:formatCode>0%</c:formatCode>
                <c:ptCount val="4"/>
                <c:pt idx="0">
                  <c:v>0.40651801029159518</c:v>
                </c:pt>
                <c:pt idx="1">
                  <c:v>0.36020583190394562</c:v>
                </c:pt>
                <c:pt idx="2">
                  <c:v>0.22813036020583188</c:v>
                </c:pt>
                <c:pt idx="3" formatCode="0.0%">
                  <c:v>5.1457975986277894E-3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207-4DC1-AD75-50371CA73C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5320488"/>
        <c:axId val="235320880"/>
      </c:barChart>
      <c:catAx>
        <c:axId val="2353204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nl-BE"/>
          </a:p>
        </c:txPr>
        <c:crossAx val="235320880"/>
        <c:crosses val="autoZero"/>
        <c:auto val="1"/>
        <c:lblAlgn val="ctr"/>
        <c:lblOffset val="100"/>
        <c:noMultiLvlLbl val="0"/>
      </c:catAx>
      <c:valAx>
        <c:axId val="235320880"/>
        <c:scaling>
          <c:orientation val="minMax"/>
          <c:max val="0.5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nl-BE"/>
          </a:p>
        </c:txPr>
        <c:crossAx val="23532048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1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301A-48A8-9B72-E8B1D0650FE6}"/>
              </c:ext>
            </c:extLst>
          </c:dPt>
          <c:dPt>
            <c:idx val="2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301A-48A8-9B72-E8B1D0650FE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nl-B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Sheet1!$B$21:$D$21</c:f>
              <c:strCache>
                <c:ptCount val="3"/>
                <c:pt idx="0">
                  <c:v>-25</c:v>
                </c:pt>
                <c:pt idx="1">
                  <c:v>25-30</c:v>
                </c:pt>
                <c:pt idx="2">
                  <c:v>30-35</c:v>
                </c:pt>
              </c:strCache>
            </c:strRef>
          </c:cat>
          <c:val>
            <c:numRef>
              <c:f>Sheet1!$B$22:$D$22</c:f>
              <c:numCache>
                <c:formatCode>0%</c:formatCode>
                <c:ptCount val="3"/>
                <c:pt idx="0">
                  <c:v>0.10252996005326243</c:v>
                </c:pt>
                <c:pt idx="1">
                  <c:v>0.4913448735019979</c:v>
                </c:pt>
                <c:pt idx="2">
                  <c:v>0.40612516644474084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01A-48A8-9B72-E8B1D0650F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5314608"/>
        <c:axId val="235313824"/>
      </c:barChart>
      <c:catAx>
        <c:axId val="2353146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nl-BE"/>
          </a:p>
        </c:txPr>
        <c:crossAx val="235313824"/>
        <c:crosses val="autoZero"/>
        <c:auto val="1"/>
        <c:lblAlgn val="ctr"/>
        <c:lblOffset val="100"/>
        <c:noMultiLvlLbl val="0"/>
      </c:catAx>
      <c:valAx>
        <c:axId val="235313824"/>
        <c:scaling>
          <c:orientation val="minMax"/>
          <c:max val="0.5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nl-BE"/>
          </a:p>
        </c:txPr>
        <c:crossAx val="23531460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1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B33E-498C-8910-05A7F3E8E52D}"/>
              </c:ext>
            </c:extLst>
          </c:dPt>
          <c:dPt>
            <c:idx val="2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B33E-498C-8910-05A7F3E8E52D}"/>
              </c:ext>
            </c:extLst>
          </c:dPt>
          <c:dPt>
            <c:idx val="3"/>
            <c:invertIfNegative val="0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5-B33E-498C-8910-05A7F3E8E52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nl-B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Sheet1!$B$40:$E$40</c:f>
              <c:strCache>
                <c:ptCount val="4"/>
                <c:pt idx="0">
                  <c:v>&gt;1000</c:v>
                </c:pt>
                <c:pt idx="1">
                  <c:v>500-1000</c:v>
                </c:pt>
                <c:pt idx="2">
                  <c:v>100-500</c:v>
                </c:pt>
                <c:pt idx="3">
                  <c:v>&lt;100</c:v>
                </c:pt>
              </c:strCache>
            </c:strRef>
          </c:cat>
          <c:val>
            <c:numRef>
              <c:f>Sheet1!$B$41:$E$41</c:f>
              <c:numCache>
                <c:formatCode>0%</c:formatCode>
                <c:ptCount val="4"/>
                <c:pt idx="0">
                  <c:v>0.62607204116638082</c:v>
                </c:pt>
                <c:pt idx="1">
                  <c:v>0.19897084048027444</c:v>
                </c:pt>
                <c:pt idx="2">
                  <c:v>0.14065180102915931</c:v>
                </c:pt>
                <c:pt idx="3">
                  <c:v>3.4305317324185305E-2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33E-498C-8910-05A7F3E8E5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5315392"/>
        <c:axId val="236400024"/>
      </c:barChart>
      <c:catAx>
        <c:axId val="2353153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nl-BE"/>
          </a:p>
        </c:txPr>
        <c:crossAx val="236400024"/>
        <c:crosses val="autoZero"/>
        <c:auto val="1"/>
        <c:lblAlgn val="ctr"/>
        <c:lblOffset val="100"/>
        <c:noMultiLvlLbl val="0"/>
      </c:catAx>
      <c:valAx>
        <c:axId val="236400024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nl-BE"/>
          </a:p>
        </c:txPr>
        <c:crossAx val="23531539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1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0993-4040-87AF-0132ECFADD9D}"/>
              </c:ext>
            </c:extLst>
          </c:dPt>
          <c:dPt>
            <c:idx val="2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0993-4040-87AF-0132ECFADD9D}"/>
              </c:ext>
            </c:extLst>
          </c:dPt>
          <c:dPt>
            <c:idx val="3"/>
            <c:invertIfNegative val="0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5-0993-4040-87AF-0132ECFADD9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nl-B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Sheet1!$B$61:$E$61</c:f>
              <c:strCache>
                <c:ptCount val="4"/>
                <c:pt idx="0">
                  <c:v>&gt;1000</c:v>
                </c:pt>
                <c:pt idx="1">
                  <c:v>500-1000</c:v>
                </c:pt>
                <c:pt idx="2">
                  <c:v>100-500</c:v>
                </c:pt>
                <c:pt idx="3">
                  <c:v>&lt;100</c:v>
                </c:pt>
              </c:strCache>
            </c:strRef>
          </c:cat>
          <c:val>
            <c:numRef>
              <c:f>Sheet1!$B$62:$E$62</c:f>
              <c:numCache>
                <c:formatCode>0%</c:formatCode>
                <c:ptCount val="4"/>
                <c:pt idx="0">
                  <c:v>0.72703062583222278</c:v>
                </c:pt>
                <c:pt idx="1">
                  <c:v>0.12250332889480688</c:v>
                </c:pt>
                <c:pt idx="2">
                  <c:v>0.12117177097203755</c:v>
                </c:pt>
                <c:pt idx="3">
                  <c:v>2.9294274300932073E-2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993-4040-87AF-0132ECFADD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6398848"/>
        <c:axId val="236400808"/>
      </c:barChart>
      <c:catAx>
        <c:axId val="2363988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nl-BE"/>
          </a:p>
        </c:txPr>
        <c:crossAx val="236400808"/>
        <c:crosses val="autoZero"/>
        <c:auto val="1"/>
        <c:lblAlgn val="ctr"/>
        <c:lblOffset val="100"/>
        <c:noMultiLvlLbl val="0"/>
      </c:catAx>
      <c:valAx>
        <c:axId val="236400808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nl-BE"/>
          </a:p>
        </c:txPr>
        <c:crossAx val="23639884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1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3D2A-472C-B4C8-55650B9C146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nl-B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Sheet1!$B$82:$C$82</c:f>
              <c:strCache>
                <c:ptCount val="2"/>
                <c:pt idx="0">
                  <c:v>Werktijd</c:v>
                </c:pt>
                <c:pt idx="1">
                  <c:v>Vrije tijd</c:v>
                </c:pt>
              </c:strCache>
            </c:strRef>
          </c:cat>
          <c:val>
            <c:numRef>
              <c:f>Sheet1!$B$83:$C$83</c:f>
              <c:numCache>
                <c:formatCode>0%</c:formatCode>
                <c:ptCount val="2"/>
                <c:pt idx="0">
                  <c:v>0.61000000000000065</c:v>
                </c:pt>
                <c:pt idx="1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D2A-472C-B4C8-55650B9C14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6393752"/>
        <c:axId val="236393360"/>
      </c:barChart>
      <c:catAx>
        <c:axId val="2363937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nl-BE"/>
          </a:p>
        </c:txPr>
        <c:crossAx val="236393360"/>
        <c:crosses val="autoZero"/>
        <c:auto val="1"/>
        <c:lblAlgn val="ctr"/>
        <c:lblOffset val="100"/>
        <c:noMultiLvlLbl val="0"/>
      </c:catAx>
      <c:valAx>
        <c:axId val="236393360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nl-BE"/>
          </a:p>
        </c:txPr>
        <c:crossAx val="23639375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1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5CFC-4D30-BAC7-717191CBD72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nl-B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Sheet1!$B$100:$C$100</c:f>
              <c:strCache>
                <c:ptCount val="2"/>
                <c:pt idx="0">
                  <c:v>Werktijd</c:v>
                </c:pt>
                <c:pt idx="1">
                  <c:v>Vrije tijd</c:v>
                </c:pt>
              </c:strCache>
            </c:strRef>
          </c:cat>
          <c:val>
            <c:numRef>
              <c:f>Sheet1!$B$101:$C$101</c:f>
              <c:numCache>
                <c:formatCode>0%</c:formatCode>
                <c:ptCount val="2"/>
                <c:pt idx="0">
                  <c:v>0.83000000000000063</c:v>
                </c:pt>
                <c:pt idx="1">
                  <c:v>0.18000000000000022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CFC-4D30-BAC7-717191CBD7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6396104"/>
        <c:axId val="236399632"/>
      </c:barChart>
      <c:catAx>
        <c:axId val="2363961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nl-BE"/>
          </a:p>
        </c:txPr>
        <c:crossAx val="236399632"/>
        <c:crosses val="autoZero"/>
        <c:auto val="1"/>
        <c:lblAlgn val="ctr"/>
        <c:lblOffset val="100"/>
        <c:noMultiLvlLbl val="0"/>
      </c:catAx>
      <c:valAx>
        <c:axId val="236399632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nl-BE"/>
          </a:p>
        </c:txPr>
        <c:crossAx val="23639610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1"/>
          <c:order val="0"/>
          <c:tx>
            <c:strRef>
              <c:f>Sheet1!$H$121</c:f>
              <c:strCache>
                <c:ptCount val="1"/>
                <c:pt idx="0">
                  <c:v>45+</c:v>
                </c:pt>
              </c:strCache>
            </c:strRef>
          </c:tx>
          <c:invertIfNegative val="0"/>
          <c:cat>
            <c:strRef>
              <c:f>Sheet1!$A$122:$F$130</c:f>
              <c:strCache>
                <c:ptCount val="9"/>
                <c:pt idx="0">
                  <c:v>Korte verplaatsing (minder dan 30 minuten)</c:v>
                </c:pt>
                <c:pt idx="1">
                  <c:v>Lange duurtijd (enkele maanden)</c:v>
                </c:pt>
                <c:pt idx="2">
                  <c:v>Korte duurtijd (enkele uren of dagen)</c:v>
                </c:pt>
                <c:pt idx="3">
                  <c:v>Het achteraf kunnen toepassen van wat u leerde tijdens de opleiding</c:v>
                </c:pt>
                <c:pt idx="4">
                  <c:v>Het nadenken (samen met anderen) over elementen uit de opleiding</c:v>
                </c:pt>
                <c:pt idx="5">
                  <c:v>Het concreet uitproberen van bepaalde vaardigheden tijdens de opleiding (bijv. via concrete cases, praktische oefeningen, ...)</c:v>
                </c:pt>
                <c:pt idx="6">
                  <c:v>Het bijleren van feiten en theoretische inzichten tijdens de opleiding</c:v>
                </c:pt>
                <c:pt idx="7">
                  <c:v>Het zelf kunnen kiezen van thema’s, onderwerpen, vaardigheden</c:v>
                </c:pt>
                <c:pt idx="8">
                  <c:v>Een duidelijk aanbod van thema’s, onderwerpen, vaardigheden</c:v>
                </c:pt>
              </c:strCache>
            </c:strRef>
          </c:cat>
          <c:val>
            <c:numRef>
              <c:f>Sheet1!$H$122:$H$130</c:f>
              <c:numCache>
                <c:formatCode>0.0</c:formatCode>
                <c:ptCount val="9"/>
                <c:pt idx="0">
                  <c:v>7.26</c:v>
                </c:pt>
                <c:pt idx="1">
                  <c:v>4.37</c:v>
                </c:pt>
                <c:pt idx="2">
                  <c:v>7.6099999999999985</c:v>
                </c:pt>
                <c:pt idx="3">
                  <c:v>8.8800000000000008</c:v>
                </c:pt>
                <c:pt idx="4">
                  <c:v>7.26</c:v>
                </c:pt>
                <c:pt idx="5">
                  <c:v>8.2100000000000009</c:v>
                </c:pt>
                <c:pt idx="6">
                  <c:v>7.9</c:v>
                </c:pt>
                <c:pt idx="7">
                  <c:v>7.9</c:v>
                </c:pt>
                <c:pt idx="8">
                  <c:v>7.71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0C-45B1-99FE-F15A80B56989}"/>
            </c:ext>
          </c:extLst>
        </c:ser>
        <c:ser>
          <c:idx val="0"/>
          <c:order val="1"/>
          <c:tx>
            <c:strRef>
              <c:f>Sheet1!$I$121</c:f>
              <c:strCache>
                <c:ptCount val="1"/>
                <c:pt idx="0">
                  <c:v>35-</c:v>
                </c:pt>
              </c:strCache>
            </c:strRef>
          </c:tx>
          <c:invertIfNegative val="0"/>
          <c:cat>
            <c:strRef>
              <c:f>Sheet1!$A$122:$F$130</c:f>
              <c:strCache>
                <c:ptCount val="9"/>
                <c:pt idx="0">
                  <c:v>Korte verplaatsing (minder dan 30 minuten)</c:v>
                </c:pt>
                <c:pt idx="1">
                  <c:v>Lange duurtijd (enkele maanden)</c:v>
                </c:pt>
                <c:pt idx="2">
                  <c:v>Korte duurtijd (enkele uren of dagen)</c:v>
                </c:pt>
                <c:pt idx="3">
                  <c:v>Het achteraf kunnen toepassen van wat u leerde tijdens de opleiding</c:v>
                </c:pt>
                <c:pt idx="4">
                  <c:v>Het nadenken (samen met anderen) over elementen uit de opleiding</c:v>
                </c:pt>
                <c:pt idx="5">
                  <c:v>Het concreet uitproberen van bepaalde vaardigheden tijdens de opleiding (bijv. via concrete cases, praktische oefeningen, ...)</c:v>
                </c:pt>
                <c:pt idx="6">
                  <c:v>Het bijleren van feiten en theoretische inzichten tijdens de opleiding</c:v>
                </c:pt>
                <c:pt idx="7">
                  <c:v>Het zelf kunnen kiezen van thema’s, onderwerpen, vaardigheden</c:v>
                </c:pt>
                <c:pt idx="8">
                  <c:v>Een duidelijk aanbod van thema’s, onderwerpen, vaardigheden</c:v>
                </c:pt>
              </c:strCache>
            </c:strRef>
          </c:cat>
          <c:val>
            <c:numRef>
              <c:f>Sheet1!$I$122:$I$130</c:f>
              <c:numCache>
                <c:formatCode>0.0</c:formatCode>
                <c:ptCount val="9"/>
                <c:pt idx="0">
                  <c:v>7.4</c:v>
                </c:pt>
                <c:pt idx="1">
                  <c:v>5.0999999999999996</c:v>
                </c:pt>
                <c:pt idx="2">
                  <c:v>6.9</c:v>
                </c:pt>
                <c:pt idx="3">
                  <c:v>9</c:v>
                </c:pt>
                <c:pt idx="4">
                  <c:v>7.6</c:v>
                </c:pt>
                <c:pt idx="5">
                  <c:v>8.4</c:v>
                </c:pt>
                <c:pt idx="6">
                  <c:v>7.9</c:v>
                </c:pt>
                <c:pt idx="7">
                  <c:v>7.8</c:v>
                </c:pt>
                <c:pt idx="8">
                  <c:v>7.6599999999999975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50C-45B1-99FE-F15A80B569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6394144"/>
        <c:axId val="236394536"/>
      </c:barChart>
      <c:catAx>
        <c:axId val="236394144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nl-BE"/>
          </a:p>
        </c:txPr>
        <c:crossAx val="236394536"/>
        <c:crosses val="autoZero"/>
        <c:auto val="1"/>
        <c:lblAlgn val="ctr"/>
        <c:lblOffset val="100"/>
        <c:noMultiLvlLbl val="0"/>
      </c:catAx>
      <c:valAx>
        <c:axId val="236394536"/>
        <c:scaling>
          <c:orientation val="minMax"/>
        </c:scaling>
        <c:delete val="0"/>
        <c:axPos val="b"/>
        <c:majorGridlines/>
        <c:numFmt formatCode="0.0" sourceLinked="1"/>
        <c:majorTickMark val="out"/>
        <c:minorTickMark val="none"/>
        <c:tickLblPos val="nextTo"/>
        <c:crossAx val="236394144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1400"/>
          </a:pPr>
          <a:endParaRPr lang="nl-BE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1"/>
          <c:order val="0"/>
          <c:tx>
            <c:strRef>
              <c:f>Sheet1!$H$149</c:f>
              <c:strCache>
                <c:ptCount val="1"/>
                <c:pt idx="0">
                  <c:v>45+</c:v>
                </c:pt>
              </c:strCache>
            </c:strRef>
          </c:tx>
          <c:invertIfNegative val="0"/>
          <c:cat>
            <c:strRef>
              <c:f>Sheet1!$A$150:$F$159</c:f>
              <c:strCache>
                <c:ptCount val="10"/>
                <c:pt idx="0">
                  <c:v>Weten dat u met uw vragen terecht kunt bij de lesgever</c:v>
                </c:pt>
                <c:pt idx="1">
                  <c:v>Weten dat u uw persoonlijke kennis en ervaring kunt inbrengen</c:v>
                </c:pt>
                <c:pt idx="2">
                  <c:v>Weten dat u zult begrijpen wat er aan bod komt in de opleiding</c:v>
                </c:pt>
                <c:pt idx="3">
                  <c:v>Referenties vanwege een vertrouwd persoon</c:v>
                </c:pt>
                <c:pt idx="4">
                  <c:v>Een mede-cursist kennen</c:v>
                </c:pt>
                <c:pt idx="5">
                  <c:v>De lesgever kennen</c:v>
                </c:pt>
                <c:pt idx="6">
                  <c:v>De locatie kennen</c:v>
                </c:pt>
                <c:pt idx="7">
                  <c:v>Soortgenoten in de groep</c:v>
                </c:pt>
                <c:pt idx="8">
                  <c:v>Weten wie de mede-cursisten zijn</c:v>
                </c:pt>
                <c:pt idx="9">
                  <c:v>Weten wie de lesgever is</c:v>
                </c:pt>
              </c:strCache>
            </c:strRef>
          </c:cat>
          <c:val>
            <c:numRef>
              <c:f>Sheet1!$H$150:$H$159</c:f>
              <c:numCache>
                <c:formatCode>0.0</c:formatCode>
                <c:ptCount val="10"/>
                <c:pt idx="0">
                  <c:v>8.26</c:v>
                </c:pt>
                <c:pt idx="1">
                  <c:v>6.96</c:v>
                </c:pt>
                <c:pt idx="2">
                  <c:v>7.58</c:v>
                </c:pt>
                <c:pt idx="3">
                  <c:v>5.73</c:v>
                </c:pt>
                <c:pt idx="4">
                  <c:v>4.72</c:v>
                </c:pt>
                <c:pt idx="5">
                  <c:v>3.8699999999999997</c:v>
                </c:pt>
                <c:pt idx="6">
                  <c:v>6.3</c:v>
                </c:pt>
                <c:pt idx="7">
                  <c:v>5.57</c:v>
                </c:pt>
                <c:pt idx="8">
                  <c:v>4.6899999999999995</c:v>
                </c:pt>
                <c:pt idx="9">
                  <c:v>4.26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50-47A4-87E9-029F1EB57F23}"/>
            </c:ext>
          </c:extLst>
        </c:ser>
        <c:ser>
          <c:idx val="0"/>
          <c:order val="1"/>
          <c:tx>
            <c:strRef>
              <c:f>Sheet1!$G$149</c:f>
              <c:strCache>
                <c:ptCount val="1"/>
                <c:pt idx="0">
                  <c:v>35-</c:v>
                </c:pt>
              </c:strCache>
            </c:strRef>
          </c:tx>
          <c:invertIfNegative val="0"/>
          <c:cat>
            <c:strRef>
              <c:f>Sheet1!$A$150:$F$159</c:f>
              <c:strCache>
                <c:ptCount val="10"/>
                <c:pt idx="0">
                  <c:v>Weten dat u met uw vragen terecht kunt bij de lesgever</c:v>
                </c:pt>
                <c:pt idx="1">
                  <c:v>Weten dat u uw persoonlijke kennis en ervaring kunt inbrengen</c:v>
                </c:pt>
                <c:pt idx="2">
                  <c:v>Weten dat u zult begrijpen wat er aan bod komt in de opleiding</c:v>
                </c:pt>
                <c:pt idx="3">
                  <c:v>Referenties vanwege een vertrouwd persoon</c:v>
                </c:pt>
                <c:pt idx="4">
                  <c:v>Een mede-cursist kennen</c:v>
                </c:pt>
                <c:pt idx="5">
                  <c:v>De lesgever kennen</c:v>
                </c:pt>
                <c:pt idx="6">
                  <c:v>De locatie kennen</c:v>
                </c:pt>
                <c:pt idx="7">
                  <c:v>Soortgenoten in de groep</c:v>
                </c:pt>
                <c:pt idx="8">
                  <c:v>Weten wie de mede-cursisten zijn</c:v>
                </c:pt>
                <c:pt idx="9">
                  <c:v>Weten wie de lesgever is</c:v>
                </c:pt>
              </c:strCache>
            </c:strRef>
          </c:cat>
          <c:val>
            <c:numRef>
              <c:f>Sheet1!$G$150:$G$159</c:f>
              <c:numCache>
                <c:formatCode>General</c:formatCode>
                <c:ptCount val="10"/>
                <c:pt idx="0">
                  <c:v>8.1</c:v>
                </c:pt>
                <c:pt idx="1">
                  <c:v>6.9</c:v>
                </c:pt>
                <c:pt idx="2">
                  <c:v>7.6</c:v>
                </c:pt>
                <c:pt idx="3">
                  <c:v>6.3</c:v>
                </c:pt>
                <c:pt idx="4">
                  <c:v>5.8</c:v>
                </c:pt>
                <c:pt idx="5">
                  <c:v>4.4000000000000004</c:v>
                </c:pt>
                <c:pt idx="6">
                  <c:v>6.6</c:v>
                </c:pt>
                <c:pt idx="7">
                  <c:v>6.3</c:v>
                </c:pt>
                <c:pt idx="8">
                  <c:v>5.5</c:v>
                </c:pt>
                <c:pt idx="9">
                  <c:v>4.9000000000000004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650-47A4-87E9-029F1EB57F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6394928"/>
        <c:axId val="236395712"/>
      </c:barChart>
      <c:catAx>
        <c:axId val="236394928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nl-BE"/>
          </a:p>
        </c:txPr>
        <c:crossAx val="236395712"/>
        <c:crosses val="autoZero"/>
        <c:auto val="1"/>
        <c:lblAlgn val="ctr"/>
        <c:lblOffset val="100"/>
        <c:noMultiLvlLbl val="0"/>
      </c:catAx>
      <c:valAx>
        <c:axId val="236395712"/>
        <c:scaling>
          <c:orientation val="minMax"/>
        </c:scaling>
        <c:delete val="0"/>
        <c:axPos val="b"/>
        <c:majorGridlines/>
        <c:numFmt formatCode="0.0" sourceLinked="1"/>
        <c:majorTickMark val="out"/>
        <c:minorTickMark val="none"/>
        <c:tickLblPos val="nextTo"/>
        <c:crossAx val="236394928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1400"/>
          </a:pPr>
          <a:endParaRPr lang="nl-BE"/>
        </a:p>
      </c:txPr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A3711C-1AE2-4D35-8532-4508B0CC673F}" type="datetimeFigureOut">
              <a:rPr lang="nl-BE" smtClean="0"/>
              <a:pPr/>
              <a:t>31/05/2016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83E3BB-DC93-4E03-94F4-43D84F35A9F3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90436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BB0C36-B4A3-4C00-921C-53937BFFF09B}" type="datetimeFigureOut">
              <a:rPr lang="nl-BE" smtClean="0"/>
              <a:pPr/>
              <a:t>31/05/2016</a:t>
            </a:fld>
            <a:endParaRPr lang="nl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9ACF37-B63A-459C-8CFA-93271CE14886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67027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9ACF37-B63A-459C-8CFA-93271CE14886}" type="slidenum">
              <a:rPr lang="nl-BE" smtClean="0"/>
              <a:pPr/>
              <a:t>1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298007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9ACF37-B63A-459C-8CFA-93271CE14886}" type="slidenum">
              <a:rPr lang="nl-BE" smtClean="0"/>
              <a:pPr/>
              <a:t>8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507047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9ACF37-B63A-459C-8CFA-93271CE14886}" type="slidenum">
              <a:rPr lang="nl-BE" smtClean="0"/>
              <a:pPr/>
              <a:t>9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93082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9ACF37-B63A-459C-8CFA-93271CE14886}" type="slidenum">
              <a:rPr lang="nl-BE" smtClean="0"/>
              <a:pPr/>
              <a:t>10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27356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B8CB5C4-1B31-4683-B799-260199CF0337}" type="datetimeFigureOut">
              <a:rPr lang="nl-BE" smtClean="0"/>
              <a:pPr/>
              <a:t>31/05/2016</a:t>
            </a:fld>
            <a:endParaRPr lang="nl-BE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nl-BE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F67C76C-58B6-4921-BDD7-DC27F7857796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B5C4-1B31-4683-B799-260199CF0337}" type="datetimeFigureOut">
              <a:rPr lang="nl-BE" smtClean="0"/>
              <a:pPr/>
              <a:t>31/05/2016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7C76C-58B6-4921-BDD7-DC27F7857796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B8CB5C4-1B31-4683-B799-260199CF0337}" type="datetimeFigureOut">
              <a:rPr lang="nl-BE" smtClean="0"/>
              <a:pPr/>
              <a:t>31/05/2016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nl-BE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AF67C76C-58B6-4921-BDD7-DC27F7857796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B5C4-1B31-4683-B799-260199CF0337}" type="datetimeFigureOut">
              <a:rPr lang="nl-BE" smtClean="0"/>
              <a:pPr/>
              <a:t>31/05/2016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F67C76C-58B6-4921-BDD7-DC27F7857796}" type="slidenum">
              <a:rPr lang="nl-BE" smtClean="0"/>
              <a:pPr/>
              <a:t>‹#›</a:t>
            </a:fld>
            <a:endParaRPr lang="nl-BE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B5C4-1B31-4683-B799-260199CF0337}" type="datetimeFigureOut">
              <a:rPr lang="nl-BE" smtClean="0"/>
              <a:pPr/>
              <a:t>31/05/2016</a:t>
            </a:fld>
            <a:endParaRPr lang="nl-BE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F67C76C-58B6-4921-BDD7-DC27F7857796}" type="slidenum">
              <a:rPr lang="nl-BE" smtClean="0"/>
              <a:pPr/>
              <a:t>‹#›</a:t>
            </a:fld>
            <a:endParaRPr lang="nl-BE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nl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B8CB5C4-1B31-4683-B799-260199CF0337}" type="datetimeFigureOut">
              <a:rPr lang="nl-BE" smtClean="0"/>
              <a:pPr/>
              <a:t>31/05/2016</a:t>
            </a:fld>
            <a:endParaRPr lang="nl-BE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F67C76C-58B6-4921-BDD7-DC27F7857796}" type="slidenum">
              <a:rPr lang="nl-BE" smtClean="0"/>
              <a:pPr/>
              <a:t>‹#›</a:t>
            </a:fld>
            <a:endParaRPr lang="nl-BE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B8CB5C4-1B31-4683-B799-260199CF0337}" type="datetimeFigureOut">
              <a:rPr lang="nl-BE" smtClean="0"/>
              <a:pPr/>
              <a:t>31/05/2016</a:t>
            </a:fld>
            <a:endParaRPr lang="nl-BE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F67C76C-58B6-4921-BDD7-DC27F7857796}" type="slidenum">
              <a:rPr lang="nl-BE" smtClean="0"/>
              <a:pPr/>
              <a:t>‹#›</a:t>
            </a:fld>
            <a:endParaRPr lang="nl-BE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nl-BE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B5C4-1B31-4683-B799-260199CF0337}" type="datetimeFigureOut">
              <a:rPr lang="nl-BE" smtClean="0"/>
              <a:pPr/>
              <a:t>31/05/2016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F67C76C-58B6-4921-BDD7-DC27F7857796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B5C4-1B31-4683-B799-260199CF0337}" type="datetimeFigureOut">
              <a:rPr lang="nl-BE" smtClean="0"/>
              <a:pPr/>
              <a:t>31/05/2016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F67C76C-58B6-4921-BDD7-DC27F7857796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B5C4-1B31-4683-B799-260199CF0337}" type="datetimeFigureOut">
              <a:rPr lang="nl-BE" smtClean="0"/>
              <a:pPr/>
              <a:t>31/05/2016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F67C76C-58B6-4921-BDD7-DC27F7857796}" type="slidenum">
              <a:rPr lang="nl-BE" smtClean="0"/>
              <a:pPr/>
              <a:t>‹#›</a:t>
            </a:fld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B8CB5C4-1B31-4683-B799-260199CF0337}" type="datetimeFigureOut">
              <a:rPr lang="nl-BE" smtClean="0"/>
              <a:pPr/>
              <a:t>31/05/2016</a:t>
            </a:fld>
            <a:endParaRPr lang="nl-BE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AF67C76C-58B6-4921-BDD7-DC27F7857796}" type="slidenum">
              <a:rPr lang="nl-BE" smtClean="0"/>
              <a:pPr/>
              <a:t>‹#›</a:t>
            </a:fld>
            <a:endParaRPr lang="nl-BE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B8CB5C4-1B31-4683-B799-260199CF0337}" type="datetimeFigureOut">
              <a:rPr lang="nl-BE" smtClean="0"/>
              <a:pPr/>
              <a:t>31/05/2016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nl-BE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F67C76C-58B6-4921-BDD7-DC27F7857796}" type="slidenum">
              <a:rPr lang="nl-BE" smtClean="0"/>
              <a:pPr/>
              <a:t>‹#›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1484784"/>
            <a:ext cx="7772400" cy="3028318"/>
          </a:xfrm>
        </p:spPr>
        <p:txBody>
          <a:bodyPr>
            <a:normAutofit fontScale="90000"/>
          </a:bodyPr>
          <a:lstStyle/>
          <a:p>
            <a:pPr algn="ctr"/>
            <a:r>
              <a:rPr lang="nl-BE" sz="5300" dirty="0"/>
              <a:t>Enquête</a:t>
            </a:r>
            <a:br>
              <a:rPr lang="nl-BE" dirty="0"/>
            </a:br>
            <a:r>
              <a:rPr lang="nl-BE" dirty="0"/>
              <a:t> </a:t>
            </a:r>
            <a:br>
              <a:rPr lang="nl-BE" dirty="0"/>
            </a:br>
            <a:r>
              <a:rPr lang="nl-BE" sz="4000" dirty="0"/>
              <a:t>“Leren &amp; Ontwikkelen”</a:t>
            </a:r>
            <a:br>
              <a:rPr lang="nl-BE" sz="4000" dirty="0"/>
            </a:br>
            <a:r>
              <a:rPr lang="nl-BE" sz="4000" dirty="0"/>
              <a:t>11/2012</a:t>
            </a:r>
            <a:br>
              <a:rPr lang="nl-BE" sz="3600" dirty="0"/>
            </a:br>
            <a:endParaRPr lang="nl-BE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6093296"/>
            <a:ext cx="1395032" cy="54006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BE" sz="3600" dirty="0"/>
              <a:t>6. Welke andere elementen zijn belangrijk voor u? (open vraag)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1"/>
          </p:nvPr>
        </p:nvGraphicFramePr>
        <p:xfrm>
          <a:off x="611560" y="2780928"/>
          <a:ext cx="5184577" cy="37764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209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94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41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nl-BE" dirty="0"/>
                        <a:t>TOP</a:t>
                      </a:r>
                      <a:r>
                        <a:rPr lang="nl-BE" baseline="0" dirty="0"/>
                        <a:t> 4</a:t>
                      </a:r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35-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45+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nl-BE" dirty="0"/>
                        <a:t>Praktijkgericht, </a:t>
                      </a:r>
                      <a:r>
                        <a:rPr lang="nl-BE" dirty="0" err="1"/>
                        <a:t>gelinkt</a:t>
                      </a:r>
                      <a:r>
                        <a:rPr lang="nl-BE" dirty="0"/>
                        <a:t> aan de job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800" b="0" dirty="0"/>
                        <a:t>25%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800" b="0" dirty="0"/>
                        <a:t>25%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nl-BE" dirty="0"/>
                        <a:t>De groep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800" b="0" dirty="0"/>
                        <a:t>17%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800" b="0" dirty="0"/>
                        <a:t>14%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nl-BE" dirty="0"/>
                        <a:t>De trainer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800" b="0" dirty="0"/>
                        <a:t>17%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800" b="0" dirty="0"/>
                        <a:t>10%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nl-BE" dirty="0"/>
                        <a:t>Manier van lesgeven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800" b="0" dirty="0"/>
                        <a:t>12%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800" b="0" dirty="0"/>
                        <a:t>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BE" sz="1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Locatie-bereikbaarheid</a:t>
                      </a:r>
                      <a:endParaRPr lang="nl-BE" sz="12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BE" sz="1000">
                        <a:latin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BE" sz="1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7%</a:t>
                      </a:r>
                      <a:endParaRPr lang="nl-BE" sz="12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BE" sz="1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Opvolging achteraf</a:t>
                      </a:r>
                      <a:endParaRPr lang="nl-BE" sz="12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BE" sz="10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5%</a:t>
                      </a:r>
                      <a:endParaRPr lang="nl-BE" sz="12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BE" sz="10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5%</a:t>
                      </a:r>
                      <a:endParaRPr lang="nl-BE" sz="12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8344" y="6237312"/>
            <a:ext cx="1229816" cy="384143"/>
          </a:xfrm>
          <a:prstGeom prst="rect">
            <a:avLst/>
          </a:prstGeom>
          <a:ln w="9525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BE" sz="3600" dirty="0"/>
              <a:t>7. Welke elementen stellen u persoonlijk op uw gemak?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344" y="6237312"/>
            <a:ext cx="1229816" cy="384143"/>
          </a:xfrm>
          <a:prstGeom prst="rect">
            <a:avLst/>
          </a:prstGeom>
          <a:ln w="9525">
            <a:solidFill>
              <a:schemeClr val="bg1"/>
            </a:solidFill>
            <a:miter lim="800000"/>
            <a:headEnd/>
            <a:tailEnd/>
          </a:ln>
        </p:spPr>
      </p:pic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</p:nvPr>
        </p:nvGraphicFramePr>
        <p:xfrm>
          <a:off x="611560" y="1628800"/>
          <a:ext cx="8153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BE" sz="3600" dirty="0"/>
              <a:t>7. Welke elementen stellen u persoonlijk op uw gemak?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</p:nvPr>
        </p:nvGraphicFramePr>
        <p:xfrm>
          <a:off x="395536" y="1916832"/>
          <a:ext cx="81534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85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35-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45+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nl-BE" sz="16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Weten dat u met uw vragen terecht kunt bij de lesgever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400" b="1" i="0" u="none" strike="noStrike" dirty="0">
                          <a:solidFill>
                            <a:srgbClr val="00B050"/>
                          </a:solidFill>
                          <a:latin typeface="+mj-lt"/>
                        </a:rPr>
                        <a:t>8,1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400" b="1" i="0" u="none" strike="noStrike" dirty="0">
                          <a:solidFill>
                            <a:srgbClr val="00B050"/>
                          </a:solidFill>
                          <a:latin typeface="+mj-lt"/>
                        </a:rPr>
                        <a:t>8,3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nl-BE" sz="16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Weten dat u zult begrijpen wat er aan bod komt in de opleiding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400" b="1" i="0" u="none" strike="noStrike" dirty="0">
                          <a:solidFill>
                            <a:srgbClr val="00B050"/>
                          </a:solidFill>
                          <a:latin typeface="+mj-lt"/>
                        </a:rPr>
                        <a:t>7,6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400" b="1" i="0" u="none" strike="noStrike" dirty="0">
                          <a:solidFill>
                            <a:srgbClr val="00B050"/>
                          </a:solidFill>
                          <a:latin typeface="+mj-lt"/>
                        </a:rPr>
                        <a:t>7,6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nl-BE" sz="16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Weten dat u uw persoonlijke kennis en ervaring kunt inbrengen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400" b="1" i="0" u="none" strike="noStrike" dirty="0">
                          <a:solidFill>
                            <a:srgbClr val="00B050"/>
                          </a:solidFill>
                          <a:latin typeface="+mj-lt"/>
                        </a:rPr>
                        <a:t>6,9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400" b="1" i="0" u="none" strike="noStrike" dirty="0">
                          <a:solidFill>
                            <a:srgbClr val="00B050"/>
                          </a:solidFill>
                          <a:latin typeface="+mj-lt"/>
                        </a:rPr>
                        <a:t>7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nl-BE" sz="16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De locatie kennen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4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6,6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4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6,3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nl-BE" sz="16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Referenties vanwege een vertrouwd persoon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4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6,3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4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5,7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nl-BE" sz="16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Soortgenoten in de groep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4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6,3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4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5,6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nl-BE" sz="16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Een </a:t>
                      </a:r>
                      <a:r>
                        <a:rPr lang="nl-BE" sz="1600" b="0" i="0" u="none" strike="noStrike" dirty="0" err="1">
                          <a:solidFill>
                            <a:srgbClr val="000000"/>
                          </a:solidFill>
                          <a:latin typeface="+mj-lt"/>
                        </a:rPr>
                        <a:t>mede-cursist</a:t>
                      </a:r>
                      <a:r>
                        <a:rPr lang="nl-BE" sz="16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 kennen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4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5,8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4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4,7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nl-BE" sz="16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Weten wie de </a:t>
                      </a:r>
                      <a:r>
                        <a:rPr lang="nl-BE" sz="1600" b="0" i="0" u="none" strike="noStrike" dirty="0" err="1">
                          <a:solidFill>
                            <a:srgbClr val="000000"/>
                          </a:solidFill>
                          <a:latin typeface="+mj-lt"/>
                        </a:rPr>
                        <a:t>mede-cursisten</a:t>
                      </a:r>
                      <a:r>
                        <a:rPr lang="nl-BE" sz="16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 zijn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4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5,5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4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4,7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nl-BE" sz="16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Weten wie de lesgever is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40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4,9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40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4,3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nl-BE" sz="16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De lesgever kennen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40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4,4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40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3,9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344" y="6237312"/>
            <a:ext cx="1229816" cy="384143"/>
          </a:xfrm>
          <a:prstGeom prst="rect">
            <a:avLst/>
          </a:prstGeom>
          <a:ln w="9525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BE" sz="3600" dirty="0"/>
              <a:t>8. Welke andere elementen stellen u nog op uw gemak? (open vraag)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611560" y="1772816"/>
          <a:ext cx="5400599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26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23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55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0288">
                <a:tc>
                  <a:txBody>
                    <a:bodyPr/>
                    <a:lstStyle/>
                    <a:p>
                      <a:pPr algn="ctr"/>
                      <a:r>
                        <a:rPr lang="nl-BE" dirty="0"/>
                        <a:t>TOP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35-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45+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5505">
                <a:tc>
                  <a:txBody>
                    <a:bodyPr/>
                    <a:lstStyle/>
                    <a:p>
                      <a:r>
                        <a:rPr lang="nl-BE" dirty="0"/>
                        <a:t>De groep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800" b="0" dirty="0"/>
                        <a:t>21%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800" b="0" dirty="0"/>
                        <a:t>21%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5505">
                <a:tc>
                  <a:txBody>
                    <a:bodyPr/>
                    <a:lstStyle/>
                    <a:p>
                      <a:r>
                        <a:rPr lang="nl-BE" dirty="0"/>
                        <a:t>Duidelijke informatie vooraf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800" b="0" dirty="0"/>
                        <a:t>21%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800" b="0" dirty="0"/>
                        <a:t>14%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5505">
                <a:tc>
                  <a:txBody>
                    <a:bodyPr/>
                    <a:lstStyle/>
                    <a:p>
                      <a:r>
                        <a:rPr lang="nl-BE" dirty="0"/>
                        <a:t>Manier van lesgeven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BE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800" b="0" dirty="0"/>
                        <a:t>15%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5505">
                <a:tc>
                  <a:txBody>
                    <a:bodyPr/>
                    <a:lstStyle/>
                    <a:p>
                      <a:r>
                        <a:rPr lang="nl-BE" dirty="0"/>
                        <a:t>Duidelijke informatie vooraf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800" b="0" dirty="0"/>
                        <a:t>21%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800" b="0" dirty="0"/>
                        <a:t>14%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5505">
                <a:tc>
                  <a:txBody>
                    <a:bodyPr/>
                    <a:lstStyle/>
                    <a:p>
                      <a:r>
                        <a:rPr lang="nl-BE" dirty="0"/>
                        <a:t>Locatie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800" b="0" dirty="0"/>
                        <a:t>14%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800" b="0" dirty="0"/>
                        <a:t>11%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0288">
                <a:tc>
                  <a:txBody>
                    <a:bodyPr/>
                    <a:lstStyle/>
                    <a:p>
                      <a:r>
                        <a:rPr lang="nl-BE" dirty="0"/>
                        <a:t>Trainer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800" b="0" dirty="0"/>
                        <a:t>14%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800" b="0" dirty="0"/>
                        <a:t>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0288">
                <a:tc>
                  <a:txBody>
                    <a:bodyPr/>
                    <a:lstStyle/>
                    <a:p>
                      <a:r>
                        <a:rPr lang="nl-BE" dirty="0"/>
                        <a:t>Praktijkgericht, link met de job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BE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800" b="0" dirty="0"/>
                        <a:t>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344" y="6237312"/>
            <a:ext cx="1229816" cy="384143"/>
          </a:xfrm>
          <a:prstGeom prst="rect">
            <a:avLst/>
          </a:prstGeom>
          <a:ln w="9525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BE" sz="3200" dirty="0"/>
              <a:t>9. Wat zou u helpen om nog meer en nog beter te leren, om u te ontwikkelen? (open vraag)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344" y="6237312"/>
            <a:ext cx="1229816" cy="384143"/>
          </a:xfrm>
          <a:prstGeom prst="rect">
            <a:avLst/>
          </a:prstGeom>
          <a:ln w="9525">
            <a:solidFill>
              <a:schemeClr val="bg1"/>
            </a:solidFill>
            <a:miter lim="800000"/>
            <a:headEnd/>
            <a:tailEnd/>
          </a:ln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331640" y="1988840"/>
          <a:ext cx="6372201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52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0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1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/>
                        <a:t>35-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/>
                        <a:t>45+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BE" sz="1800" dirty="0"/>
                        <a:t>Aanbod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nl-BE" sz="1800" dirty="0"/>
                        <a:t>17%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nl-BE" sz="1800" dirty="0"/>
                        <a:t>26%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nl-BE" sz="1800" dirty="0"/>
                        <a:t>Tijd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nl-BE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nl-BE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nl-BE" sz="1800" dirty="0"/>
                        <a:t>Praktijkgericht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nl-BE" sz="1800" dirty="0"/>
                        <a:t>14%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nl-BE" sz="1800" dirty="0"/>
                        <a:t>9%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nl-BE" sz="1800" dirty="0"/>
                        <a:t>Leervorm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nl-BE" sz="1800" dirty="0"/>
                        <a:t>14%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nl-BE" sz="1800" dirty="0"/>
                        <a:t>9%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nl-BE" sz="1800" dirty="0"/>
                        <a:t>Informatie over aanbod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nl-BE" sz="1800" dirty="0"/>
                        <a:t>11%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nl-BE" sz="1800" dirty="0"/>
                        <a:t>5%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BE" sz="1800" dirty="0"/>
                        <a:t>Ondersteuning</a:t>
                      </a:r>
                      <a:r>
                        <a:rPr lang="nl-BE" sz="1800" baseline="0" dirty="0"/>
                        <a:t> werkgever/manager/chef</a:t>
                      </a:r>
                      <a:endParaRPr lang="nl-BE" sz="1800" dirty="0"/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nl-BE" sz="1800" dirty="0"/>
                        <a:t>7%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nl-BE" sz="1800" dirty="0"/>
                        <a:t>9%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nl-BE" sz="1800" dirty="0"/>
                        <a:t>Mogelijkheden in de toekomst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nl-BE" sz="18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nl-BE" sz="1800" dirty="0"/>
                        <a:t>5%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BE" sz="3600" dirty="0"/>
              <a:t>10. Wat houdt u tegen om bij te leren, om u te ontwikkelen? (open vraag)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344" y="6237312"/>
            <a:ext cx="1229816" cy="384143"/>
          </a:xfrm>
          <a:prstGeom prst="rect">
            <a:avLst/>
          </a:prstGeom>
          <a:ln w="9525">
            <a:solidFill>
              <a:schemeClr val="bg1"/>
            </a:solidFill>
            <a:miter lim="800000"/>
            <a:headEnd/>
            <a:tailEnd/>
          </a:ln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043608" y="1988840"/>
          <a:ext cx="3528392" cy="35287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47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59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76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6033"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/>
                        <a:t>35-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/>
                        <a:t>45+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033">
                <a:tc>
                  <a:txBody>
                    <a:bodyPr/>
                    <a:lstStyle/>
                    <a:p>
                      <a:r>
                        <a:rPr lang="nl-BE" dirty="0"/>
                        <a:t>Tijd/werkdruk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nl-BE" dirty="0"/>
                        <a:t>50%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nl-BE" dirty="0"/>
                        <a:t>43%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60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dirty="0"/>
                        <a:t>Niets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nl-BE" sz="1800" dirty="0"/>
                        <a:t>7%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nl-BE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6033">
                <a:tc>
                  <a:txBody>
                    <a:bodyPr/>
                    <a:lstStyle/>
                    <a:p>
                      <a:r>
                        <a:rPr lang="nl-BE" sz="1800" dirty="0"/>
                        <a:t>Ondersteuning</a:t>
                      </a:r>
                      <a:r>
                        <a:rPr lang="nl-BE" sz="1800" baseline="0" dirty="0"/>
                        <a:t> werkgever/manager/chef</a:t>
                      </a:r>
                      <a:endParaRPr lang="nl-BE" sz="1800" dirty="0"/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nl-BE" sz="1800" dirty="0"/>
                        <a:t>8%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endParaRPr kumimoji="0" lang="nl-BE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6033">
                <a:tc>
                  <a:txBody>
                    <a:bodyPr/>
                    <a:lstStyle/>
                    <a:p>
                      <a:pPr lvl="0"/>
                      <a:r>
                        <a:rPr lang="nl-BE" sz="1800" dirty="0"/>
                        <a:t>Leeftijd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/>
                      <a:endParaRPr lang="nl-BE" sz="1800" dirty="0"/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nl-BE" sz="1800" dirty="0"/>
                        <a:t>7%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6033">
                <a:tc>
                  <a:txBody>
                    <a:bodyPr/>
                    <a:lstStyle/>
                    <a:p>
                      <a:pPr lvl="0"/>
                      <a:r>
                        <a:rPr lang="nl-BE" sz="1800" dirty="0"/>
                        <a:t>Kostprijs/budget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nl-BE" sz="1800" dirty="0"/>
                        <a:t>6%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/>
                      <a:endParaRPr lang="nl-BE" sz="1800" dirty="0"/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6033">
                <a:tc>
                  <a:txBody>
                    <a:bodyPr/>
                    <a:lstStyle/>
                    <a:p>
                      <a:pPr lvl="0"/>
                      <a:r>
                        <a:rPr lang="nl-BE" sz="1800" dirty="0"/>
                        <a:t>Toegevoegde waarde opleiding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/>
                      <a:endParaRPr lang="nl-BE" sz="1800" dirty="0"/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nl-BE" sz="1800" dirty="0"/>
                        <a:t>6%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6033">
                <a:tc>
                  <a:txBody>
                    <a:bodyPr/>
                    <a:lstStyle/>
                    <a:p>
                      <a:pPr lvl="0"/>
                      <a:r>
                        <a:rPr lang="nl-BE" sz="1800" dirty="0"/>
                        <a:t>Locatie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nl-BE" sz="1800" dirty="0"/>
                        <a:t>5%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/>
                      <a:endParaRPr lang="nl-BE" sz="1800" dirty="0"/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6033">
                <a:tc>
                  <a:txBody>
                    <a:bodyPr/>
                    <a:lstStyle/>
                    <a:p>
                      <a:pPr lvl="0"/>
                      <a:r>
                        <a:rPr lang="nl-BE" sz="1800" dirty="0"/>
                        <a:t>Toekomstperspectief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/>
                      <a:endParaRPr lang="nl-BE" sz="1800" dirty="0"/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nl-BE" sz="1800" dirty="0"/>
                        <a:t>4%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BE" sz="3600" dirty="0"/>
              <a:t>11. Wat zou u graag willen leren in de komende 2 jaar?</a:t>
            </a: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sz="quarter" idx="2"/>
          </p:nvPr>
        </p:nvGraphicFramePr>
        <p:xfrm>
          <a:off x="4788024" y="2564904"/>
          <a:ext cx="38862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Content Placeholder 11"/>
          <p:cNvGraphicFramePr>
            <a:graphicFrameLocks noGrp="1"/>
          </p:cNvGraphicFramePr>
          <p:nvPr>
            <p:ph sz="quarter" idx="4"/>
          </p:nvPr>
        </p:nvGraphicFramePr>
        <p:xfrm>
          <a:off x="611560" y="2564904"/>
          <a:ext cx="38862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Placeholder 5"/>
          <p:cNvSpPr>
            <a:spLocks noGrp="1"/>
          </p:cNvSpPr>
          <p:nvPr>
            <p:ph type="body" sz="quarter" idx="1"/>
          </p:nvPr>
        </p:nvSpPr>
        <p:spPr>
          <a:solidFill>
            <a:schemeClr val="accent4"/>
          </a:solidFill>
        </p:spPr>
        <p:txBody>
          <a:bodyPr/>
          <a:lstStyle/>
          <a:p>
            <a:r>
              <a:rPr lang="nl-BE" dirty="0"/>
              <a:t>35-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nl-BE" dirty="0"/>
              <a:t>45+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68344" y="6237312"/>
            <a:ext cx="1229816" cy="384143"/>
          </a:xfrm>
          <a:prstGeom prst="rect">
            <a:avLst/>
          </a:prstGeom>
          <a:ln w="9525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279832" cy="990600"/>
          </a:xfrm>
        </p:spPr>
        <p:txBody>
          <a:bodyPr>
            <a:noAutofit/>
          </a:bodyPr>
          <a:lstStyle/>
          <a:p>
            <a:r>
              <a:rPr lang="nl-BE" sz="3600" dirty="0"/>
              <a:t>11. Wat zou u graag willen leren in de komende 2 jaar – in uw werktijd? </a:t>
            </a:r>
            <a:r>
              <a:rPr lang="nl-BE" sz="2800" dirty="0"/>
              <a:t>(open vraag)</a:t>
            </a:r>
            <a:endParaRPr lang="nl-BE" sz="36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344" y="6237312"/>
            <a:ext cx="1229816" cy="384143"/>
          </a:xfrm>
          <a:prstGeom prst="rect">
            <a:avLst/>
          </a:prstGeom>
          <a:ln w="9525">
            <a:solidFill>
              <a:schemeClr val="bg1"/>
            </a:solidFill>
            <a:miter lim="800000"/>
            <a:headEnd/>
            <a:tailEnd/>
          </a:ln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115616" y="2348880"/>
          <a:ext cx="4824535" cy="30891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188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43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13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2719"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/>
                        <a:t>35-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/>
                        <a:t>45+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7165">
                <a:tc>
                  <a:txBody>
                    <a:bodyPr/>
                    <a:lstStyle/>
                    <a:p>
                      <a:r>
                        <a:rPr lang="nl-BE" dirty="0"/>
                        <a:t>Informatica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nl-BE" dirty="0"/>
                        <a:t>19%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nl-BE" dirty="0"/>
                        <a:t>32%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5749">
                <a:tc>
                  <a:txBody>
                    <a:bodyPr/>
                    <a:lstStyle/>
                    <a:p>
                      <a:r>
                        <a:rPr lang="nl-BE" baseline="0" dirty="0"/>
                        <a:t>Management, leidinggeven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baseline="0" dirty="0"/>
                        <a:t>Management, coachen, communicatie</a:t>
                      </a:r>
                      <a:endParaRPr lang="nl-BE" dirty="0"/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BE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24%</a:t>
                      </a:r>
                    </a:p>
                    <a:p>
                      <a:pPr algn="r"/>
                      <a:endParaRPr lang="nl-BE" sz="1800" dirty="0"/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BE" sz="1800" dirty="0"/>
                    </a:p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800" dirty="0"/>
                        <a:t>17%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7165">
                <a:tc>
                  <a:txBody>
                    <a:bodyPr/>
                    <a:lstStyle/>
                    <a:p>
                      <a:r>
                        <a:rPr lang="nl-BE" dirty="0"/>
                        <a:t>Talen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nl-BE" sz="1800" dirty="0"/>
                        <a:t>25%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nl-BE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7165">
                <a:tc>
                  <a:txBody>
                    <a:bodyPr/>
                    <a:lstStyle/>
                    <a:p>
                      <a:pPr lvl="0"/>
                      <a:r>
                        <a:rPr lang="nl-BE" sz="1800" dirty="0"/>
                        <a:t>Verzekeringstechniek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nl-BE" sz="1800" dirty="0"/>
                        <a:t>16%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nl-BE" sz="1800" dirty="0"/>
                        <a:t>15%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7165">
                <a:tc>
                  <a:txBody>
                    <a:bodyPr/>
                    <a:lstStyle/>
                    <a:p>
                      <a:pPr lvl="0"/>
                      <a:r>
                        <a:rPr lang="nl-BE" sz="1800" dirty="0" err="1"/>
                        <a:t>Jobgelinkt</a:t>
                      </a:r>
                      <a:r>
                        <a:rPr lang="nl-BE" sz="1800" baseline="0" dirty="0"/>
                        <a:t> !</a:t>
                      </a:r>
                      <a:endParaRPr lang="nl-BE" sz="1800" dirty="0"/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nl-BE" sz="1800" dirty="0"/>
                        <a:t>3%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nl-BE" sz="1800" dirty="0"/>
                        <a:t>6%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7165">
                <a:tc>
                  <a:txBody>
                    <a:bodyPr/>
                    <a:lstStyle/>
                    <a:p>
                      <a:pPr lvl="0"/>
                      <a:r>
                        <a:rPr lang="nl-BE" sz="1800" dirty="0"/>
                        <a:t>Thema’s privé/hobby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nl-BE" sz="1800" dirty="0"/>
                        <a:t>12%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nl-BE" sz="1800" dirty="0"/>
                        <a:t>15%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4000" dirty="0"/>
              <a:t>Aantallen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</p:nvPr>
        </p:nvGraphicFramePr>
        <p:xfrm>
          <a:off x="1043608" y="1844824"/>
          <a:ext cx="6768752" cy="36724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14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2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51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4514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67241"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/>
                        <a:t>SENDED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nl-BE" dirty="0"/>
                        <a:t>RESPONS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241">
                <a:tc>
                  <a:txBody>
                    <a:bodyPr/>
                    <a:lstStyle/>
                    <a:p>
                      <a:r>
                        <a:rPr lang="nl-BE" dirty="0"/>
                        <a:t>35-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NL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2.244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488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21,74%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7241"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FR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1.381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263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19,04%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7241"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l-BE" dirty="0"/>
                        <a:t>3.625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l-BE" dirty="0"/>
                        <a:t>751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l-BE" dirty="0"/>
                        <a:t>20,72%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7241"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7241">
                <a:tc>
                  <a:txBody>
                    <a:bodyPr/>
                    <a:lstStyle/>
                    <a:p>
                      <a:r>
                        <a:rPr lang="nl-BE" dirty="0"/>
                        <a:t>45+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NL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nl-BE" dirty="0"/>
                        <a:t>2.738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25,56%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7241"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FR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nl-BE" u="none" dirty="0"/>
                        <a:t>1.824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BE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u="none" dirty="0"/>
                        <a:t>466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u="none" dirty="0"/>
                        <a:t>25,54%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7241"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l-BE" dirty="0"/>
                        <a:t>4.562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l-BE" dirty="0"/>
                        <a:t>1.166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l-BE" dirty="0"/>
                        <a:t>25,56%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7241"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7241">
                <a:tc>
                  <a:txBody>
                    <a:bodyPr/>
                    <a:lstStyle/>
                    <a:p>
                      <a:r>
                        <a:rPr lang="nl-BE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l-BE" b="1" dirty="0"/>
                        <a:t>8.187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l-B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l-BE" b="1" dirty="0"/>
                        <a:t>1.917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l-BE" b="1" dirty="0"/>
                        <a:t>23,42%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cxnSp>
        <p:nvCxnSpPr>
          <p:cNvPr id="8" name="Straight Connector 7"/>
          <p:cNvCxnSpPr/>
          <p:nvPr/>
        </p:nvCxnSpPr>
        <p:spPr>
          <a:xfrm>
            <a:off x="2411760" y="2924944"/>
            <a:ext cx="540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411760" y="4437112"/>
            <a:ext cx="540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344" y="6237312"/>
            <a:ext cx="1229816" cy="384143"/>
          </a:xfrm>
          <a:prstGeom prst="rect">
            <a:avLst/>
          </a:prstGeom>
          <a:ln w="9525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/>
          </a:p>
        </p:txBody>
      </p:sp>
      <p:graphicFrame>
        <p:nvGraphicFramePr>
          <p:cNvPr id="4" name="Chart 3"/>
          <p:cNvGraphicFramePr/>
          <p:nvPr/>
        </p:nvGraphicFramePr>
        <p:xfrm>
          <a:off x="1547664" y="1916832"/>
          <a:ext cx="5814392" cy="3891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4000" dirty="0"/>
              <a:t>Leeftijd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360000"/>
          </a:xfrm>
          <a:solidFill>
            <a:schemeClr val="accent4"/>
          </a:solidFill>
        </p:spPr>
        <p:txBody>
          <a:bodyPr>
            <a:normAutofit fontScale="92500" lnSpcReduction="10000"/>
          </a:bodyPr>
          <a:lstStyle/>
          <a:p>
            <a:r>
              <a:rPr lang="nl-BE" dirty="0"/>
              <a:t>35-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360000"/>
          </a:xfrm>
          <a:solidFill>
            <a:schemeClr val="accent2"/>
          </a:solidFill>
        </p:spPr>
        <p:txBody>
          <a:bodyPr>
            <a:normAutofit fontScale="92500" lnSpcReduction="10000"/>
          </a:bodyPr>
          <a:lstStyle/>
          <a:p>
            <a:r>
              <a:rPr lang="nl-BE" dirty="0"/>
              <a:t>45+</a:t>
            </a:r>
          </a:p>
        </p:txBody>
      </p:sp>
      <p:graphicFrame>
        <p:nvGraphicFramePr>
          <p:cNvPr id="21" name="Content Placeholder 20"/>
          <p:cNvGraphicFramePr>
            <a:graphicFrameLocks noGrp="1"/>
          </p:cNvGraphicFramePr>
          <p:nvPr>
            <p:ph sz="quarter" idx="2"/>
          </p:nvPr>
        </p:nvGraphicFramePr>
        <p:xfrm>
          <a:off x="4788024" y="2420888"/>
          <a:ext cx="38862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3" name="Content Placeholder 22"/>
          <p:cNvGraphicFramePr>
            <a:graphicFrameLocks noGrp="1"/>
          </p:cNvGraphicFramePr>
          <p:nvPr>
            <p:ph sz="quarter" idx="4"/>
          </p:nvPr>
        </p:nvGraphicFramePr>
        <p:xfrm>
          <a:off x="611560" y="2420888"/>
          <a:ext cx="38862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68344" y="6237312"/>
            <a:ext cx="1229816" cy="384143"/>
          </a:xfrm>
          <a:prstGeom prst="rect">
            <a:avLst/>
          </a:prstGeom>
          <a:ln w="9525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4000" dirty="0"/>
              <a:t>Grootte onderneming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360000"/>
          </a:xfrm>
          <a:solidFill>
            <a:schemeClr val="accent4"/>
          </a:solidFill>
        </p:spPr>
        <p:txBody>
          <a:bodyPr>
            <a:normAutofit fontScale="92500" lnSpcReduction="10000"/>
          </a:bodyPr>
          <a:lstStyle/>
          <a:p>
            <a:r>
              <a:rPr lang="nl-BE" dirty="0"/>
              <a:t>35-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360000"/>
          </a:xfrm>
          <a:solidFill>
            <a:schemeClr val="accent2"/>
          </a:solidFill>
        </p:spPr>
        <p:txBody>
          <a:bodyPr>
            <a:normAutofit fontScale="92500" lnSpcReduction="10000"/>
          </a:bodyPr>
          <a:lstStyle/>
          <a:p>
            <a:r>
              <a:rPr lang="nl-BE" dirty="0"/>
              <a:t>45+</a:t>
            </a:r>
          </a:p>
        </p:txBody>
      </p:sp>
      <p:graphicFrame>
        <p:nvGraphicFramePr>
          <p:cNvPr id="17" name="Content Placeholder 16"/>
          <p:cNvGraphicFramePr>
            <a:graphicFrameLocks noGrp="1"/>
          </p:cNvGraphicFramePr>
          <p:nvPr>
            <p:ph sz="quarter" idx="2"/>
          </p:nvPr>
        </p:nvGraphicFramePr>
        <p:xfrm>
          <a:off x="4716016" y="2420888"/>
          <a:ext cx="38862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8" name="Content Placeholder 17"/>
          <p:cNvGraphicFramePr>
            <a:graphicFrameLocks noGrp="1"/>
          </p:cNvGraphicFramePr>
          <p:nvPr>
            <p:ph sz="quarter" idx="4"/>
          </p:nvPr>
        </p:nvGraphicFramePr>
        <p:xfrm>
          <a:off x="467544" y="2420888"/>
          <a:ext cx="38862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68344" y="6237312"/>
            <a:ext cx="1229816" cy="384143"/>
          </a:xfrm>
          <a:prstGeom prst="rect">
            <a:avLst/>
          </a:prstGeom>
          <a:ln w="9525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3600" dirty="0"/>
              <a:t>4. Opleiding de afgelopen 2 jaar?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360000"/>
          </a:xfrm>
          <a:solidFill>
            <a:schemeClr val="accent4"/>
          </a:solidFill>
        </p:spPr>
        <p:txBody>
          <a:bodyPr>
            <a:normAutofit fontScale="92500" lnSpcReduction="10000"/>
          </a:bodyPr>
          <a:lstStyle/>
          <a:p>
            <a:r>
              <a:rPr lang="nl-BE" dirty="0"/>
              <a:t>35-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360000"/>
          </a:xfrm>
          <a:solidFill>
            <a:schemeClr val="accent2"/>
          </a:solidFill>
        </p:spPr>
        <p:txBody>
          <a:bodyPr>
            <a:normAutofit fontScale="92500" lnSpcReduction="10000"/>
          </a:bodyPr>
          <a:lstStyle/>
          <a:p>
            <a:r>
              <a:rPr lang="nl-BE" dirty="0"/>
              <a:t>45</a:t>
            </a:r>
            <a:r>
              <a:rPr lang="nl-BE" baseline="30000" dirty="0"/>
              <a:t>+</a:t>
            </a:r>
            <a:endParaRPr lang="nl-BE" dirty="0"/>
          </a:p>
        </p:txBody>
      </p:sp>
      <p:graphicFrame>
        <p:nvGraphicFramePr>
          <p:cNvPr id="22" name="Content Placeholder 21"/>
          <p:cNvGraphicFramePr>
            <a:graphicFrameLocks noGrp="1"/>
          </p:cNvGraphicFramePr>
          <p:nvPr>
            <p:ph sz="quarter" idx="2"/>
          </p:nvPr>
        </p:nvGraphicFramePr>
        <p:xfrm>
          <a:off x="4716016" y="2420888"/>
          <a:ext cx="38862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3" name="Content Placeholder 22"/>
          <p:cNvGraphicFramePr>
            <a:graphicFrameLocks noGrp="1"/>
          </p:cNvGraphicFramePr>
          <p:nvPr>
            <p:ph sz="quarter" idx="4"/>
          </p:nvPr>
        </p:nvGraphicFramePr>
        <p:xfrm>
          <a:off x="539552" y="2420888"/>
          <a:ext cx="38862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68344" y="6237312"/>
            <a:ext cx="1229816" cy="384143"/>
          </a:xfrm>
          <a:prstGeom prst="rect">
            <a:avLst/>
          </a:prstGeom>
          <a:ln w="9525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sz="3600" dirty="0"/>
              <a:t>4. Welke opleidingen gevolgd? (open vraag)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628800"/>
            <a:ext cx="4961323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1772816"/>
            <a:ext cx="4336962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68344" y="6237312"/>
            <a:ext cx="1229816" cy="384143"/>
          </a:xfrm>
          <a:prstGeom prst="rect">
            <a:avLst/>
          </a:prstGeom>
          <a:ln w="9525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sz="4000" dirty="0"/>
              <a:t>5. Welke kenmerken van de opleiding zijn belangrijk voor u</a:t>
            </a:r>
            <a:r>
              <a:rPr lang="nl-BE" dirty="0"/>
              <a:t>?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8344" y="6237312"/>
            <a:ext cx="1229816" cy="384143"/>
          </a:xfrm>
          <a:prstGeom prst="rect">
            <a:avLst/>
          </a:prstGeom>
          <a:ln w="9525">
            <a:solidFill>
              <a:schemeClr val="bg1"/>
            </a:solidFill>
            <a:miter lim="800000"/>
            <a:headEnd/>
            <a:tailEnd/>
          </a:ln>
        </p:spPr>
      </p:pic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</p:nvPr>
        </p:nvGraphicFramePr>
        <p:xfrm>
          <a:off x="179512" y="1600200"/>
          <a:ext cx="8586663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BE" sz="3600" dirty="0"/>
              <a:t>5. Welke kenmerken van de opleiding zijn belangrijk voor u?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467544" y="1916832"/>
          <a:ext cx="8153400" cy="38920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87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05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35-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45+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nl-BE" sz="16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Het achteraf kunnen toepassen van wat u leerde tijdens de opleiding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400" b="1" i="0" u="none" strike="noStrike" dirty="0">
                          <a:solidFill>
                            <a:srgbClr val="00B050"/>
                          </a:solidFill>
                          <a:latin typeface="+mj-lt"/>
                        </a:rPr>
                        <a:t>9,0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400" b="1" i="0" u="none" strike="noStrike" dirty="0">
                          <a:solidFill>
                            <a:srgbClr val="00B050"/>
                          </a:solidFill>
                          <a:latin typeface="+mj-lt"/>
                        </a:rPr>
                        <a:t>8,9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4464">
                <a:tc>
                  <a:txBody>
                    <a:bodyPr/>
                    <a:lstStyle/>
                    <a:p>
                      <a:pPr algn="l" fontAlgn="b"/>
                      <a:r>
                        <a:rPr lang="nl-BE" sz="16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Het concreet uitproberen van bepaalde vaardigheden tijdens de opleiding (bijv. via concrete cases, praktische oefeningen, ...)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400" b="1" i="0" u="none" strike="noStrike" dirty="0">
                          <a:solidFill>
                            <a:srgbClr val="00B050"/>
                          </a:solidFill>
                          <a:latin typeface="+mj-lt"/>
                        </a:rPr>
                        <a:t>8,4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400" b="1" i="0" u="none" strike="noStrike" dirty="0">
                          <a:solidFill>
                            <a:srgbClr val="00B050"/>
                          </a:solidFill>
                          <a:latin typeface="+mj-lt"/>
                        </a:rPr>
                        <a:t>8,2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nl-BE" sz="16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Het bijleren van feiten en theoretische inzichten tijdens de opleiding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4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7,9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4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7,9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nl-BE" sz="16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Het zelf kunnen kiezen van thema’s, onderwerpen, vaardigheden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4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7,8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4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7,9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nl-BE" sz="16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Een duidelijk aanbod van thema’s, onderwerpen, vaardigheden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4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7,7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4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7,7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nl-BE" sz="16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Het nadenken (samen met anderen) over elementen uit de opleiding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4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7,6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4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7,3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nl-BE" sz="16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Korte duurtijd (enkele uren of dagen)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4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6,9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4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7,6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nl-BE" sz="16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Korte verplaatsing (minder dan 30 minuten)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4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7,4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4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7,3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nl-BE" sz="16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Lange duurtijd (enkele maanden)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40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5,1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40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4,4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8344" y="6237312"/>
            <a:ext cx="1229816" cy="384143"/>
          </a:xfrm>
          <a:prstGeom prst="rect">
            <a:avLst/>
          </a:prstGeom>
          <a:ln w="9525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1135</TotalTime>
  <Words>642</Words>
  <Application>Microsoft Office PowerPoint</Application>
  <PresentationFormat>On-screen Show (4:3)</PresentationFormat>
  <Paragraphs>225</Paragraphs>
  <Slides>17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Calibri</vt:lpstr>
      <vt:lpstr>Times New Roman</vt:lpstr>
      <vt:lpstr>Tw Cen MT</vt:lpstr>
      <vt:lpstr>Wingdings</vt:lpstr>
      <vt:lpstr>Wingdings 2</vt:lpstr>
      <vt:lpstr>Median</vt:lpstr>
      <vt:lpstr>Enquête   “Leren &amp; Ontwikkelen” 11/2012 </vt:lpstr>
      <vt:lpstr>Aantallen</vt:lpstr>
      <vt:lpstr>PowerPoint Presentation</vt:lpstr>
      <vt:lpstr>Leeftijd</vt:lpstr>
      <vt:lpstr>Grootte onderneming</vt:lpstr>
      <vt:lpstr>4. Opleiding de afgelopen 2 jaar?</vt:lpstr>
      <vt:lpstr>4. Welke opleidingen gevolgd? (open vraag)</vt:lpstr>
      <vt:lpstr>5. Welke kenmerken van de opleiding zijn belangrijk voor u?</vt:lpstr>
      <vt:lpstr>5. Welke kenmerken van de opleiding zijn belangrijk voor u?</vt:lpstr>
      <vt:lpstr>6. Welke andere elementen zijn belangrijk voor u? (open vraag)</vt:lpstr>
      <vt:lpstr>7. Welke elementen stellen u persoonlijk op uw gemak?</vt:lpstr>
      <vt:lpstr>7. Welke elementen stellen u persoonlijk op uw gemak?</vt:lpstr>
      <vt:lpstr>8. Welke andere elementen stellen u nog op uw gemak? (open vraag)</vt:lpstr>
      <vt:lpstr>9. Wat zou u helpen om nog meer en nog beter te leren, om u te ontwikkelen? (open vraag)</vt:lpstr>
      <vt:lpstr>10. Wat houdt u tegen om bij te leren, om u te ontwikkelen? (open vraag)</vt:lpstr>
      <vt:lpstr>11. Wat zou u graag willen leren in de komende 2 jaar?</vt:lpstr>
      <vt:lpstr>11. Wat zou u graag willen leren in de komende 2 jaar – in uw werktijd? (open vraag)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MS</dc:creator>
  <cp:lastModifiedBy>Mieke Seys</cp:lastModifiedBy>
  <cp:revision>146</cp:revision>
  <dcterms:created xsi:type="dcterms:W3CDTF">2013-08-05T08:37:26Z</dcterms:created>
  <dcterms:modified xsi:type="dcterms:W3CDTF">2016-05-31T13:52:33Z</dcterms:modified>
</cp:coreProperties>
</file>