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notesMasterIdLst>
    <p:notesMasterId r:id="rId17"/>
  </p:notesMasterIdLst>
  <p:handoutMasterIdLst>
    <p:handoutMasterId r:id="rId18"/>
  </p:handoutMasterIdLst>
  <p:sldIdLst>
    <p:sldId id="256" r:id="rId2"/>
    <p:sldId id="273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 autoAdjust="0"/>
    <p:restoredTop sz="94689" autoAdjust="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-1094" y="-91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server\Public\pcfopas\5%20-%20WERKING%20-%20FONCTIONNEMENT\6%20-%20Enqu&#234;tes%20-%20Survey\2013\Enquetes_medewerkers_45plus\Enqu&#234;te%20Mediawijsheid\Diagram%20Mediawijsheid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45+</c:v>
                </c:pt>
              </c:strCache>
            </c:strRef>
          </c:tx>
          <c:invertIfNegative val="0"/>
          <c:cat>
            <c:strRef>
              <c:f>Sheet1!$A$2:$A$11</c:f>
              <c:strCache>
                <c:ptCount val="10"/>
                <c:pt idx="0">
                  <c:v>Andere</c:v>
                </c:pt>
                <c:pt idx="1">
                  <c:v>Via persoonlijk contact met Fopas</c:v>
                </c:pt>
                <c:pt idx="2">
                  <c:v>Via vakbond</c:v>
                </c:pt>
                <c:pt idx="3">
                  <c:v>Via collega's</c:v>
                </c:pt>
                <c:pt idx="4">
                  <c:v>Via uw leidinggevende</c:v>
                </c:pt>
                <c:pt idx="5">
                  <c:v>Via HR</c:v>
                </c:pt>
                <c:pt idx="6">
                  <c:v>Via sociale media</c:v>
                </c:pt>
                <c:pt idx="7">
                  <c:v>Via www.fopas.be bij u thuis</c:v>
                </c:pt>
                <c:pt idx="8">
                  <c:v>Via www.fopas.be op uw werk</c:v>
                </c:pt>
                <c:pt idx="9">
                  <c:v>Via het intranet van uw bedrijf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10"/>
                <c:pt idx="0">
                  <c:v>3.0000000000000002E-2</c:v>
                </c:pt>
                <c:pt idx="1">
                  <c:v>0.1</c:v>
                </c:pt>
                <c:pt idx="2">
                  <c:v>0.113</c:v>
                </c:pt>
                <c:pt idx="3">
                  <c:v>0.15300000000000008</c:v>
                </c:pt>
                <c:pt idx="4">
                  <c:v>0.29600000000000021</c:v>
                </c:pt>
                <c:pt idx="5">
                  <c:v>0.39100000000000024</c:v>
                </c:pt>
                <c:pt idx="6">
                  <c:v>5.5000000000000014E-2</c:v>
                </c:pt>
                <c:pt idx="7">
                  <c:v>0.31000000000000016</c:v>
                </c:pt>
                <c:pt idx="8">
                  <c:v>0.64000000000000035</c:v>
                </c:pt>
                <c:pt idx="9">
                  <c:v>0.53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D5-4C35-BE5D-D564A9ABD50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35-</c:v>
                </c:pt>
              </c:strCache>
            </c:strRef>
          </c:tx>
          <c:invertIfNegative val="0"/>
          <c:cat>
            <c:strRef>
              <c:f>Sheet1!$A$2:$A$11</c:f>
              <c:strCache>
                <c:ptCount val="10"/>
                <c:pt idx="0">
                  <c:v>Andere</c:v>
                </c:pt>
                <c:pt idx="1">
                  <c:v>Via persoonlijk contact met Fopas</c:v>
                </c:pt>
                <c:pt idx="2">
                  <c:v>Via vakbond</c:v>
                </c:pt>
                <c:pt idx="3">
                  <c:v>Via collega's</c:v>
                </c:pt>
                <c:pt idx="4">
                  <c:v>Via uw leidinggevende</c:v>
                </c:pt>
                <c:pt idx="5">
                  <c:v>Via HR</c:v>
                </c:pt>
                <c:pt idx="6">
                  <c:v>Via sociale media</c:v>
                </c:pt>
                <c:pt idx="7">
                  <c:v>Via www.fopas.be bij u thuis</c:v>
                </c:pt>
                <c:pt idx="8">
                  <c:v>Via www.fopas.be op uw werk</c:v>
                </c:pt>
                <c:pt idx="9">
                  <c:v>Via het intranet van uw bedrijf</c:v>
                </c:pt>
              </c:strCache>
            </c:strRef>
          </c:cat>
          <c:val>
            <c:numRef>
              <c:f>Sheet1!$C$2:$C$11</c:f>
              <c:numCache>
                <c:formatCode>0%</c:formatCode>
                <c:ptCount val="10"/>
                <c:pt idx="0">
                  <c:v>0.44</c:v>
                </c:pt>
                <c:pt idx="1">
                  <c:v>0.13</c:v>
                </c:pt>
                <c:pt idx="2">
                  <c:v>0.05</c:v>
                </c:pt>
                <c:pt idx="3">
                  <c:v>0.29000000000000015</c:v>
                </c:pt>
                <c:pt idx="4">
                  <c:v>0.45</c:v>
                </c:pt>
                <c:pt idx="5">
                  <c:v>0.4</c:v>
                </c:pt>
                <c:pt idx="6">
                  <c:v>8.0000000000000043E-2</c:v>
                </c:pt>
                <c:pt idx="7">
                  <c:v>0.51</c:v>
                </c:pt>
                <c:pt idx="8">
                  <c:v>0.77000000000000035</c:v>
                </c:pt>
                <c:pt idx="9">
                  <c:v>0.67000000000000048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3D5-4C35-BE5D-D564A9ABD5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6596120"/>
        <c:axId val="226597296"/>
      </c:barChart>
      <c:catAx>
        <c:axId val="22659612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226597296"/>
        <c:crosses val="autoZero"/>
        <c:auto val="1"/>
        <c:lblAlgn val="ctr"/>
        <c:lblOffset val="100"/>
        <c:noMultiLvlLbl val="0"/>
      </c:catAx>
      <c:valAx>
        <c:axId val="226597296"/>
        <c:scaling>
          <c:orientation val="minMax"/>
          <c:max val="1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nl-BE"/>
          </a:p>
        </c:txPr>
        <c:crossAx val="226596120"/>
        <c:crosses val="autoZero"/>
        <c:crossBetween val="between"/>
        <c:majorUnit val="0.1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600"/>
      </a:pPr>
      <a:endParaRPr lang="nl-B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2011295901096496"/>
          <c:y val="3.9548022598870081E-2"/>
          <c:w val="0.4587491108004022"/>
          <c:h val="0.8914925041149512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45+</c:v>
                </c:pt>
              </c:strCache>
            </c:strRef>
          </c:tx>
          <c:invertIfNegative val="0"/>
          <c:cat>
            <c:strRef>
              <c:f>Sheet1!$A$2:$A$7</c:f>
              <c:strCache>
                <c:ptCount val="6"/>
                <c:pt idx="0">
                  <c:v>Folder Loopbaanbegeleiding</c:v>
                </c:pt>
                <c:pt idx="1">
                  <c:v>Folder Loopbaanbegeleiding</c:v>
                </c:pt>
                <c:pt idx="2">
                  <c:v>InFoPas (uw persoonlijke pagina met uw concrete opleidingsinformatie)</c:v>
                </c:pt>
                <c:pt idx="3">
                  <c:v>Fopas website (overzicht groepsopleidingen en andere diensten)</c:v>
                </c:pt>
                <c:pt idx="4">
                  <c:v>Fopas Kalender (semestriële papieren versie)</c:v>
                </c:pt>
                <c:pt idx="5">
                  <c:v>Fopas Brochure (boekje met volledig overzicht van Fopas opleidingen)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7.0000000000000021E-2</c:v>
                </c:pt>
                <c:pt idx="1">
                  <c:v>7.0000000000000021E-2</c:v>
                </c:pt>
                <c:pt idx="2">
                  <c:v>0.24000000000000007</c:v>
                </c:pt>
                <c:pt idx="3">
                  <c:v>0.34</c:v>
                </c:pt>
                <c:pt idx="4">
                  <c:v>0.25</c:v>
                </c:pt>
                <c:pt idx="5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39B-477B-A9AF-0AC2830A731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35-</c:v>
                </c:pt>
              </c:strCache>
            </c:strRef>
          </c:tx>
          <c:invertIfNegative val="0"/>
          <c:cat>
            <c:strRef>
              <c:f>Sheet1!$A$2:$A$7</c:f>
              <c:strCache>
                <c:ptCount val="6"/>
                <c:pt idx="0">
                  <c:v>Folder Loopbaanbegeleiding</c:v>
                </c:pt>
                <c:pt idx="1">
                  <c:v>Folder Loopbaanbegeleiding</c:v>
                </c:pt>
                <c:pt idx="2">
                  <c:v>InFoPas (uw persoonlijke pagina met uw concrete opleidingsinformatie)</c:v>
                </c:pt>
                <c:pt idx="3">
                  <c:v>Fopas website (overzicht groepsopleidingen en andere diensten)</c:v>
                </c:pt>
                <c:pt idx="4">
                  <c:v>Fopas Kalender (semestriële papieren versie)</c:v>
                </c:pt>
                <c:pt idx="5">
                  <c:v>Fopas Brochure (boekje met volledig overzicht van Fopas opleidingen)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6"/>
                <c:pt idx="0">
                  <c:v>8.0000000000000043E-2</c:v>
                </c:pt>
                <c:pt idx="1">
                  <c:v>8.0000000000000043E-2</c:v>
                </c:pt>
                <c:pt idx="2">
                  <c:v>0.37000000000000016</c:v>
                </c:pt>
                <c:pt idx="3">
                  <c:v>0.45</c:v>
                </c:pt>
                <c:pt idx="4">
                  <c:v>0.29000000000000015</c:v>
                </c:pt>
                <c:pt idx="5">
                  <c:v>0.45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39B-477B-A9AF-0AC2830A73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6598080"/>
        <c:axId val="226590632"/>
      </c:barChart>
      <c:catAx>
        <c:axId val="22659808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nl-BE"/>
          </a:p>
        </c:txPr>
        <c:crossAx val="226590632"/>
        <c:crosses val="autoZero"/>
        <c:auto val="1"/>
        <c:lblAlgn val="ctr"/>
        <c:lblOffset val="100"/>
        <c:noMultiLvlLbl val="0"/>
      </c:catAx>
      <c:valAx>
        <c:axId val="226590632"/>
        <c:scaling>
          <c:orientation val="minMax"/>
          <c:max val="1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nl-BE"/>
          </a:p>
        </c:txPr>
        <c:crossAx val="226598080"/>
        <c:crosses val="autoZero"/>
        <c:crossBetween val="between"/>
        <c:majorUnit val="0.1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nl-BE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45+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/>
                </a:pPr>
                <a:endParaRPr lang="nl-BE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Facebook</c:v>
                </c:pt>
                <c:pt idx="1">
                  <c:v>LinkedIn</c:v>
                </c:pt>
                <c:pt idx="2">
                  <c:v>Twitter</c:v>
                </c:pt>
                <c:pt idx="3">
                  <c:v>Google+</c:v>
                </c:pt>
                <c:pt idx="4">
                  <c:v>Blogs</c:v>
                </c:pt>
                <c:pt idx="5">
                  <c:v>YouTube</c:v>
                </c:pt>
                <c:pt idx="6">
                  <c:v>Skype</c:v>
                </c:pt>
                <c:pt idx="7">
                  <c:v>Andere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0.14000000000000001</c:v>
                </c:pt>
                <c:pt idx="1">
                  <c:v>0.13</c:v>
                </c:pt>
                <c:pt idx="2">
                  <c:v>2.0000000000000011E-2</c:v>
                </c:pt>
                <c:pt idx="3">
                  <c:v>0.25</c:v>
                </c:pt>
                <c:pt idx="4">
                  <c:v>2.0000000000000011E-2</c:v>
                </c:pt>
                <c:pt idx="5">
                  <c:v>0.05</c:v>
                </c:pt>
                <c:pt idx="6">
                  <c:v>6.0000000000000026E-2</c:v>
                </c:pt>
                <c:pt idx="7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72-4200-AB19-4F025191469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35-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/>
                </a:pPr>
                <a:endParaRPr lang="nl-B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Facebook</c:v>
                </c:pt>
                <c:pt idx="1">
                  <c:v>LinkedIn</c:v>
                </c:pt>
                <c:pt idx="2">
                  <c:v>Twitter</c:v>
                </c:pt>
                <c:pt idx="3">
                  <c:v>Google+</c:v>
                </c:pt>
                <c:pt idx="4">
                  <c:v>Blogs</c:v>
                </c:pt>
                <c:pt idx="5">
                  <c:v>YouTube</c:v>
                </c:pt>
                <c:pt idx="6">
                  <c:v>Skype</c:v>
                </c:pt>
                <c:pt idx="7">
                  <c:v>Andere</c:v>
                </c:pt>
              </c:strCache>
            </c:strRef>
          </c:cat>
          <c:val>
            <c:numRef>
              <c:f>Sheet1!$C$2:$C$9</c:f>
              <c:numCache>
                <c:formatCode>0%</c:formatCode>
                <c:ptCount val="8"/>
                <c:pt idx="0">
                  <c:v>0.45</c:v>
                </c:pt>
                <c:pt idx="1">
                  <c:v>0.2</c:v>
                </c:pt>
                <c:pt idx="2">
                  <c:v>8.0000000000000043E-2</c:v>
                </c:pt>
                <c:pt idx="3">
                  <c:v>0.15000000000000008</c:v>
                </c:pt>
                <c:pt idx="4">
                  <c:v>4.0000000000000022E-2</c:v>
                </c:pt>
                <c:pt idx="5">
                  <c:v>0.18000000000000008</c:v>
                </c:pt>
                <c:pt idx="6">
                  <c:v>0.1</c:v>
                </c:pt>
                <c:pt idx="7">
                  <c:v>0.12000000000000002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F72-4200-AB19-4F02519146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4601376"/>
        <c:axId val="224607648"/>
      </c:barChart>
      <c:catAx>
        <c:axId val="2246013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nl-BE"/>
          </a:p>
        </c:txPr>
        <c:crossAx val="224607648"/>
        <c:crosses val="autoZero"/>
        <c:auto val="1"/>
        <c:lblAlgn val="ctr"/>
        <c:lblOffset val="100"/>
        <c:noMultiLvlLbl val="0"/>
      </c:catAx>
      <c:valAx>
        <c:axId val="224607648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nl-BE"/>
          </a:p>
        </c:txPr>
        <c:crossAx val="224601376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1000"/>
          </a:pPr>
          <a:endParaRPr lang="nl-B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nl-BE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Sheet1!$B$53</c:f>
              <c:strCache>
                <c:ptCount val="1"/>
                <c:pt idx="0">
                  <c:v>35-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Sheet1!$A$54:$A$61</c:f>
              <c:strCache>
                <c:ptCount val="8"/>
                <c:pt idx="0">
                  <c:v>Facebook</c:v>
                </c:pt>
                <c:pt idx="1">
                  <c:v>LinkedIn</c:v>
                </c:pt>
                <c:pt idx="2">
                  <c:v>Google+</c:v>
                </c:pt>
                <c:pt idx="3">
                  <c:v>YouTube</c:v>
                </c:pt>
                <c:pt idx="4">
                  <c:v>Skype</c:v>
                </c:pt>
                <c:pt idx="5">
                  <c:v>Twitter</c:v>
                </c:pt>
                <c:pt idx="6">
                  <c:v>Blogs</c:v>
                </c:pt>
                <c:pt idx="7">
                  <c:v>Andere</c:v>
                </c:pt>
              </c:strCache>
            </c:strRef>
          </c:cat>
          <c:val>
            <c:numRef>
              <c:f>Sheet1!$B$54:$B$61</c:f>
              <c:numCache>
                <c:formatCode>0%</c:formatCode>
                <c:ptCount val="8"/>
                <c:pt idx="0">
                  <c:v>0.45</c:v>
                </c:pt>
                <c:pt idx="1">
                  <c:v>0.2</c:v>
                </c:pt>
                <c:pt idx="2">
                  <c:v>0.15</c:v>
                </c:pt>
                <c:pt idx="3">
                  <c:v>0.18</c:v>
                </c:pt>
                <c:pt idx="4">
                  <c:v>0.1</c:v>
                </c:pt>
                <c:pt idx="5">
                  <c:v>0.08</c:v>
                </c:pt>
                <c:pt idx="6">
                  <c:v>0.04</c:v>
                </c:pt>
                <c:pt idx="7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8D8-4DFC-8EC8-1834EB9D70E4}"/>
            </c:ext>
          </c:extLst>
        </c:ser>
        <c:ser>
          <c:idx val="1"/>
          <c:order val="1"/>
          <c:tx>
            <c:strRef>
              <c:f>Sheet1!$C$53</c:f>
              <c:strCache>
                <c:ptCount val="1"/>
                <c:pt idx="0">
                  <c:v>45+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Sheet1!$A$54:$A$61</c:f>
              <c:strCache>
                <c:ptCount val="8"/>
                <c:pt idx="0">
                  <c:v>Facebook</c:v>
                </c:pt>
                <c:pt idx="1">
                  <c:v>LinkedIn</c:v>
                </c:pt>
                <c:pt idx="2">
                  <c:v>Google+</c:v>
                </c:pt>
                <c:pt idx="3">
                  <c:v>YouTube</c:v>
                </c:pt>
                <c:pt idx="4">
                  <c:v>Skype</c:v>
                </c:pt>
                <c:pt idx="5">
                  <c:v>Twitter</c:v>
                </c:pt>
                <c:pt idx="6">
                  <c:v>Blogs</c:v>
                </c:pt>
                <c:pt idx="7">
                  <c:v>Andere</c:v>
                </c:pt>
              </c:strCache>
            </c:strRef>
          </c:cat>
          <c:val>
            <c:numRef>
              <c:f>Sheet1!$C$54:$C$61</c:f>
              <c:numCache>
                <c:formatCode>0%</c:formatCode>
                <c:ptCount val="8"/>
                <c:pt idx="0">
                  <c:v>0.14000000000000001</c:v>
                </c:pt>
                <c:pt idx="1">
                  <c:v>0.13</c:v>
                </c:pt>
                <c:pt idx="2">
                  <c:v>0.25</c:v>
                </c:pt>
                <c:pt idx="3">
                  <c:v>0.05</c:v>
                </c:pt>
                <c:pt idx="4">
                  <c:v>0.06</c:v>
                </c:pt>
                <c:pt idx="5">
                  <c:v>0.02</c:v>
                </c:pt>
                <c:pt idx="6">
                  <c:v>0.02</c:v>
                </c:pt>
                <c:pt idx="7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8D8-4DFC-8EC8-1834EB9D70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4608040"/>
        <c:axId val="224608432"/>
      </c:barChart>
      <c:catAx>
        <c:axId val="2246080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24608432"/>
        <c:crosses val="autoZero"/>
        <c:auto val="1"/>
        <c:lblAlgn val="ctr"/>
        <c:lblOffset val="100"/>
        <c:noMultiLvlLbl val="0"/>
      </c:catAx>
      <c:valAx>
        <c:axId val="22460843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22460804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45+</c:v>
                </c:pt>
              </c:strCache>
            </c:strRef>
          </c:tx>
          <c:invertIfNegative val="0"/>
          <c:cat>
            <c:strRef>
              <c:f>Sheet1!$A$2:$A$7</c:f>
              <c:strCache>
                <c:ptCount val="6"/>
                <c:pt idx="0">
                  <c:v>Uw computer op het werk</c:v>
                </c:pt>
                <c:pt idx="1">
                  <c:v>Uw computer thuis</c:v>
                </c:pt>
                <c:pt idx="2">
                  <c:v>Uw gewone GSM/telefoon</c:v>
                </c:pt>
                <c:pt idx="3">
                  <c:v>Uw smartphone</c:v>
                </c:pt>
                <c:pt idx="4">
                  <c:v>Uw tablet</c:v>
                </c:pt>
                <c:pt idx="5">
                  <c:v>Andere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0.81</c:v>
                </c:pt>
                <c:pt idx="1">
                  <c:v>0.5</c:v>
                </c:pt>
                <c:pt idx="2">
                  <c:v>0.39000000000000012</c:v>
                </c:pt>
                <c:pt idx="3">
                  <c:v>0.15000000000000005</c:v>
                </c:pt>
                <c:pt idx="4">
                  <c:v>0.11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E6-4D41-9119-E98B42DA764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35-</c:v>
                </c:pt>
              </c:strCache>
            </c:strRef>
          </c:tx>
          <c:invertIfNegative val="0"/>
          <c:cat>
            <c:strRef>
              <c:f>Sheet1!$A$2:$A$7</c:f>
              <c:strCache>
                <c:ptCount val="6"/>
                <c:pt idx="0">
                  <c:v>Uw computer op het werk</c:v>
                </c:pt>
                <c:pt idx="1">
                  <c:v>Uw computer thuis</c:v>
                </c:pt>
                <c:pt idx="2">
                  <c:v>Uw gewone GSM/telefoon</c:v>
                </c:pt>
                <c:pt idx="3">
                  <c:v>Uw smartphone</c:v>
                </c:pt>
                <c:pt idx="4">
                  <c:v>Uw tablet</c:v>
                </c:pt>
                <c:pt idx="5">
                  <c:v>Andere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6"/>
                <c:pt idx="0">
                  <c:v>0.84000000000000019</c:v>
                </c:pt>
                <c:pt idx="1">
                  <c:v>0.59</c:v>
                </c:pt>
                <c:pt idx="2">
                  <c:v>0.46</c:v>
                </c:pt>
                <c:pt idx="3">
                  <c:v>0.44</c:v>
                </c:pt>
                <c:pt idx="4">
                  <c:v>0.2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9E6-4D41-9119-E98B42DA76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4786184"/>
        <c:axId val="414789712"/>
      </c:barChart>
      <c:catAx>
        <c:axId val="4147861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nl-BE"/>
          </a:p>
        </c:txPr>
        <c:crossAx val="414789712"/>
        <c:crosses val="autoZero"/>
        <c:auto val="1"/>
        <c:lblAlgn val="ctr"/>
        <c:lblOffset val="100"/>
        <c:noMultiLvlLbl val="0"/>
      </c:catAx>
      <c:valAx>
        <c:axId val="414789712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nl-BE"/>
          </a:p>
        </c:txPr>
        <c:crossAx val="41478618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nl-BE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45+</c:v>
                </c:pt>
              </c:strCache>
            </c:strRef>
          </c:tx>
          <c:invertIfNegative val="0"/>
          <c:cat>
            <c:strRef>
              <c:f>Sheet1!$A$2:$A$12</c:f>
              <c:strCache>
                <c:ptCount val="11"/>
                <c:pt idx="0">
                  <c:v>Andere</c:v>
                </c:pt>
                <c:pt idx="1">
                  <c:v>Webcam</c:v>
                </c:pt>
                <c:pt idx="2">
                  <c:v>Blogs</c:v>
                </c:pt>
                <c:pt idx="3">
                  <c:v>Forum</c:v>
                </c:pt>
                <c:pt idx="4">
                  <c:v>Chatten</c:v>
                </c:pt>
                <c:pt idx="5">
                  <c:v>LinkedIn groepsdiscussies</c:v>
                </c:pt>
                <c:pt idx="6">
                  <c:v>LinkedIn als netwerk</c:v>
                </c:pt>
                <c:pt idx="7">
                  <c:v>Facebook</c:v>
                </c:pt>
                <c:pt idx="8">
                  <c:v>E-mail</c:v>
                </c:pt>
                <c:pt idx="9">
                  <c:v>Sms</c:v>
                </c:pt>
                <c:pt idx="10">
                  <c:v>Telefoneren met GSM</c:v>
                </c:pt>
              </c:strCache>
            </c:strRef>
          </c:cat>
          <c:val>
            <c:numRef>
              <c:f>Sheet1!$B$2:$B$12</c:f>
              <c:numCache>
                <c:formatCode>0%</c:formatCode>
                <c:ptCount val="11"/>
                <c:pt idx="0">
                  <c:v>1.0000000000000004E-2</c:v>
                </c:pt>
                <c:pt idx="1">
                  <c:v>0.1</c:v>
                </c:pt>
                <c:pt idx="2">
                  <c:v>0.05</c:v>
                </c:pt>
                <c:pt idx="3">
                  <c:v>7.0000000000000021E-2</c:v>
                </c:pt>
                <c:pt idx="4">
                  <c:v>9.0000000000000024E-2</c:v>
                </c:pt>
                <c:pt idx="5">
                  <c:v>4.0000000000000015E-2</c:v>
                </c:pt>
                <c:pt idx="6">
                  <c:v>0.15000000000000005</c:v>
                </c:pt>
                <c:pt idx="7">
                  <c:v>0.25</c:v>
                </c:pt>
                <c:pt idx="8">
                  <c:v>0.89</c:v>
                </c:pt>
                <c:pt idx="9">
                  <c:v>0.84000000000000019</c:v>
                </c:pt>
                <c:pt idx="10">
                  <c:v>0.8500000000000002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0F-4C58-9A84-D2B7303F6FF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35-</c:v>
                </c:pt>
              </c:strCache>
            </c:strRef>
          </c:tx>
          <c:invertIfNegative val="0"/>
          <c:cat>
            <c:strRef>
              <c:f>Sheet1!$A$2:$A$12</c:f>
              <c:strCache>
                <c:ptCount val="11"/>
                <c:pt idx="0">
                  <c:v>Andere</c:v>
                </c:pt>
                <c:pt idx="1">
                  <c:v>Webcam</c:v>
                </c:pt>
                <c:pt idx="2">
                  <c:v>Blogs</c:v>
                </c:pt>
                <c:pt idx="3">
                  <c:v>Forum</c:v>
                </c:pt>
                <c:pt idx="4">
                  <c:v>Chatten</c:v>
                </c:pt>
                <c:pt idx="5">
                  <c:v>LinkedIn groepsdiscussies</c:v>
                </c:pt>
                <c:pt idx="6">
                  <c:v>LinkedIn als netwerk</c:v>
                </c:pt>
                <c:pt idx="7">
                  <c:v>Facebook</c:v>
                </c:pt>
                <c:pt idx="8">
                  <c:v>E-mail</c:v>
                </c:pt>
                <c:pt idx="9">
                  <c:v>Sms</c:v>
                </c:pt>
                <c:pt idx="10">
                  <c:v>Telefoneren met GSM</c:v>
                </c:pt>
              </c:strCache>
            </c:strRef>
          </c:cat>
          <c:val>
            <c:numRef>
              <c:f>Sheet1!$C$2:$C$12</c:f>
              <c:numCache>
                <c:formatCode>0%</c:formatCode>
                <c:ptCount val="11"/>
                <c:pt idx="0">
                  <c:v>0</c:v>
                </c:pt>
                <c:pt idx="1">
                  <c:v>0.23</c:v>
                </c:pt>
                <c:pt idx="2">
                  <c:v>0.18000000000000005</c:v>
                </c:pt>
                <c:pt idx="3">
                  <c:v>0.3000000000000001</c:v>
                </c:pt>
                <c:pt idx="4">
                  <c:v>0.41000000000000009</c:v>
                </c:pt>
                <c:pt idx="5">
                  <c:v>9.0000000000000024E-2</c:v>
                </c:pt>
                <c:pt idx="6">
                  <c:v>0.22</c:v>
                </c:pt>
                <c:pt idx="7">
                  <c:v>0.7300000000000002</c:v>
                </c:pt>
                <c:pt idx="8">
                  <c:v>0.95000000000000018</c:v>
                </c:pt>
                <c:pt idx="9">
                  <c:v>0.91</c:v>
                </c:pt>
                <c:pt idx="10">
                  <c:v>0.91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50F-4C58-9A84-D2B7303F6F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4792456"/>
        <c:axId val="414786576"/>
      </c:barChart>
      <c:catAx>
        <c:axId val="41479245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414786576"/>
        <c:crosses val="autoZero"/>
        <c:auto val="1"/>
        <c:lblAlgn val="ctr"/>
        <c:lblOffset val="100"/>
        <c:noMultiLvlLbl val="0"/>
      </c:catAx>
      <c:valAx>
        <c:axId val="414786576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nl-BE"/>
          </a:p>
        </c:txPr>
        <c:crossAx val="414792456"/>
        <c:crosses val="autoZero"/>
        <c:crossBetween val="between"/>
        <c:majorUnit val="0.1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nl-BE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45+</c:v>
                </c:pt>
              </c:strCache>
            </c:strRef>
          </c:tx>
          <c:invertIfNegative val="0"/>
          <c:cat>
            <c:strRef>
              <c:f>Sheet1!$A$2:$A$13</c:f>
              <c:strCache>
                <c:ptCount val="12"/>
                <c:pt idx="0">
                  <c:v>Een goede internetconnectie op het werk</c:v>
                </c:pt>
                <c:pt idx="1">
                  <c:v>Een goede internetconnectie thuis</c:v>
                </c:pt>
                <c:pt idx="2">
                  <c:v>Kennis en gebruik van PC</c:v>
                </c:pt>
                <c:pt idx="3">
                  <c:v>Kennis en gebruik van GSM (verschillende functies)</c:v>
                </c:pt>
                <c:pt idx="4">
                  <c:v>Kennis en gebruik van smartphone</c:v>
                </c:pt>
                <c:pt idx="5">
                  <c:v>Kennis en gebruik van tablet</c:v>
                </c:pt>
                <c:pt idx="6">
                  <c:v>Kennis en gebruik van Facebook</c:v>
                </c:pt>
                <c:pt idx="7">
                  <c:v>Kennis en gebruik van LinkedIn</c:v>
                </c:pt>
                <c:pt idx="8">
                  <c:v>Kennis en gebruik van Twitter</c:v>
                </c:pt>
                <c:pt idx="9">
                  <c:v>Durven experimenteren (en gevolgen opvangen)</c:v>
                </c:pt>
                <c:pt idx="10">
                  <c:v>Mogelijkheden op het werk</c:v>
                </c:pt>
                <c:pt idx="11">
                  <c:v>Mogelijkheden thuis</c:v>
                </c:pt>
              </c:strCache>
            </c:strRef>
          </c:cat>
          <c:val>
            <c:numRef>
              <c:f>Sheet1!$B$2:$B$13</c:f>
              <c:numCache>
                <c:formatCode>0%</c:formatCode>
                <c:ptCount val="12"/>
                <c:pt idx="0">
                  <c:v>0.25</c:v>
                </c:pt>
                <c:pt idx="1">
                  <c:v>0.18000000000000005</c:v>
                </c:pt>
                <c:pt idx="2">
                  <c:v>0.24000000000000005</c:v>
                </c:pt>
                <c:pt idx="3">
                  <c:v>0.12000000000000002</c:v>
                </c:pt>
                <c:pt idx="4">
                  <c:v>0.26</c:v>
                </c:pt>
                <c:pt idx="5">
                  <c:v>0.3000000000000001</c:v>
                </c:pt>
                <c:pt idx="6">
                  <c:v>0.19</c:v>
                </c:pt>
                <c:pt idx="7">
                  <c:v>0.2</c:v>
                </c:pt>
                <c:pt idx="8">
                  <c:v>0.16</c:v>
                </c:pt>
                <c:pt idx="9">
                  <c:v>0.22</c:v>
                </c:pt>
                <c:pt idx="10">
                  <c:v>0.18000000000000005</c:v>
                </c:pt>
                <c:pt idx="11">
                  <c:v>0.12000000000000002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41-4256-A5D8-FB57F23C27A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35-</c:v>
                </c:pt>
              </c:strCache>
            </c:strRef>
          </c:tx>
          <c:invertIfNegative val="0"/>
          <c:cat>
            <c:strRef>
              <c:f>Sheet1!$A$2:$A$13</c:f>
              <c:strCache>
                <c:ptCount val="12"/>
                <c:pt idx="0">
                  <c:v>Een goede internetconnectie op het werk</c:v>
                </c:pt>
                <c:pt idx="1">
                  <c:v>Een goede internetconnectie thuis</c:v>
                </c:pt>
                <c:pt idx="2">
                  <c:v>Kennis en gebruik van PC</c:v>
                </c:pt>
                <c:pt idx="3">
                  <c:v>Kennis en gebruik van GSM (verschillende functies)</c:v>
                </c:pt>
                <c:pt idx="4">
                  <c:v>Kennis en gebruik van smartphone</c:v>
                </c:pt>
                <c:pt idx="5">
                  <c:v>Kennis en gebruik van tablet</c:v>
                </c:pt>
                <c:pt idx="6">
                  <c:v>Kennis en gebruik van Facebook</c:v>
                </c:pt>
                <c:pt idx="7">
                  <c:v>Kennis en gebruik van LinkedIn</c:v>
                </c:pt>
                <c:pt idx="8">
                  <c:v>Kennis en gebruik van Twitter</c:v>
                </c:pt>
                <c:pt idx="9">
                  <c:v>Durven experimenteren (en gevolgen opvangen)</c:v>
                </c:pt>
                <c:pt idx="10">
                  <c:v>Mogelijkheden op het werk</c:v>
                </c:pt>
                <c:pt idx="11">
                  <c:v>Mogelijkheden thuis</c:v>
                </c:pt>
              </c:strCache>
            </c:strRef>
          </c:cat>
          <c:val>
            <c:numRef>
              <c:f>Sheet1!$C$2:$C$13</c:f>
              <c:numCache>
                <c:formatCode>0%</c:formatCode>
                <c:ptCount val="12"/>
                <c:pt idx="0">
                  <c:v>0.3600000000000001</c:v>
                </c:pt>
                <c:pt idx="1">
                  <c:v>0.24000000000000005</c:v>
                </c:pt>
                <c:pt idx="2">
                  <c:v>0.15000000000000005</c:v>
                </c:pt>
                <c:pt idx="3">
                  <c:v>0.1</c:v>
                </c:pt>
                <c:pt idx="4">
                  <c:v>0.24000000000000005</c:v>
                </c:pt>
                <c:pt idx="5">
                  <c:v>0.25</c:v>
                </c:pt>
                <c:pt idx="6">
                  <c:v>0.13</c:v>
                </c:pt>
                <c:pt idx="7">
                  <c:v>0.26</c:v>
                </c:pt>
                <c:pt idx="8">
                  <c:v>0.22</c:v>
                </c:pt>
                <c:pt idx="9">
                  <c:v>0.26</c:v>
                </c:pt>
                <c:pt idx="10">
                  <c:v>0.24000000000000005</c:v>
                </c:pt>
                <c:pt idx="11">
                  <c:v>0.12000000000000002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A41-4256-A5D8-FB57F23C27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4786968"/>
        <c:axId val="414790496"/>
      </c:barChart>
      <c:catAx>
        <c:axId val="4147869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nl-BE"/>
          </a:p>
        </c:txPr>
        <c:crossAx val="414790496"/>
        <c:crosses val="autoZero"/>
        <c:auto val="1"/>
        <c:lblAlgn val="ctr"/>
        <c:lblOffset val="100"/>
        <c:noMultiLvlLbl val="0"/>
      </c:catAx>
      <c:valAx>
        <c:axId val="414790496"/>
        <c:scaling>
          <c:orientation val="minMax"/>
          <c:max val="0.5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nl-BE"/>
          </a:p>
        </c:txPr>
        <c:crossAx val="41478696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nl-BE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A3711C-1AE2-4D35-8532-4508B0CC673F}" type="datetimeFigureOut">
              <a:rPr lang="nl-BE" smtClean="0"/>
              <a:pPr/>
              <a:t>31/05/2016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83E3BB-DC93-4E03-94F4-43D84F35A9F3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759470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BB0C36-B4A3-4C00-921C-53937BFFF09B}" type="datetimeFigureOut">
              <a:rPr lang="nl-BE" smtClean="0"/>
              <a:pPr/>
              <a:t>31/05/2016</a:t>
            </a:fld>
            <a:endParaRPr lang="nl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9ACF37-B63A-459C-8CFA-93271CE14886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20641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9ACF37-B63A-459C-8CFA-93271CE14886}" type="slidenum">
              <a:rPr lang="nl-BE" smtClean="0"/>
              <a:pPr/>
              <a:t>1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05768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B8CB5C4-1B31-4683-B799-260199CF0337}" type="datetimeFigureOut">
              <a:rPr lang="nl-BE" smtClean="0"/>
              <a:pPr/>
              <a:t>31/05/2016</a:t>
            </a:fld>
            <a:endParaRPr lang="nl-BE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nl-BE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F67C76C-58B6-4921-BDD7-DC27F7857796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B5C4-1B31-4683-B799-260199CF0337}" type="datetimeFigureOut">
              <a:rPr lang="nl-BE" smtClean="0"/>
              <a:pPr/>
              <a:t>31/05/2016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7C76C-58B6-4921-BDD7-DC27F7857796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B8CB5C4-1B31-4683-B799-260199CF0337}" type="datetimeFigureOut">
              <a:rPr lang="nl-BE" smtClean="0"/>
              <a:pPr/>
              <a:t>31/05/2016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nl-BE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AF67C76C-58B6-4921-BDD7-DC27F7857796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B5C4-1B31-4683-B799-260199CF0337}" type="datetimeFigureOut">
              <a:rPr lang="nl-BE" smtClean="0"/>
              <a:pPr/>
              <a:t>31/05/2016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F67C76C-58B6-4921-BDD7-DC27F7857796}" type="slidenum">
              <a:rPr lang="nl-BE" smtClean="0"/>
              <a:pPr/>
              <a:t>‹#›</a:t>
            </a:fld>
            <a:endParaRPr lang="nl-BE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B5C4-1B31-4683-B799-260199CF0337}" type="datetimeFigureOut">
              <a:rPr lang="nl-BE" smtClean="0"/>
              <a:pPr/>
              <a:t>31/05/2016</a:t>
            </a:fld>
            <a:endParaRPr lang="nl-BE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F67C76C-58B6-4921-BDD7-DC27F7857796}" type="slidenum">
              <a:rPr lang="nl-BE" smtClean="0"/>
              <a:pPr/>
              <a:t>‹#›</a:t>
            </a:fld>
            <a:endParaRPr lang="nl-BE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nl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B8CB5C4-1B31-4683-B799-260199CF0337}" type="datetimeFigureOut">
              <a:rPr lang="nl-BE" smtClean="0"/>
              <a:pPr/>
              <a:t>31/05/2016</a:t>
            </a:fld>
            <a:endParaRPr lang="nl-BE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F67C76C-58B6-4921-BDD7-DC27F7857796}" type="slidenum">
              <a:rPr lang="nl-BE" smtClean="0"/>
              <a:pPr/>
              <a:t>‹#›</a:t>
            </a:fld>
            <a:endParaRPr lang="nl-BE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B8CB5C4-1B31-4683-B799-260199CF0337}" type="datetimeFigureOut">
              <a:rPr lang="nl-BE" smtClean="0"/>
              <a:pPr/>
              <a:t>31/05/2016</a:t>
            </a:fld>
            <a:endParaRPr lang="nl-BE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F67C76C-58B6-4921-BDD7-DC27F7857796}" type="slidenum">
              <a:rPr lang="nl-BE" smtClean="0"/>
              <a:pPr/>
              <a:t>‹#›</a:t>
            </a:fld>
            <a:endParaRPr lang="nl-BE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nl-BE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B5C4-1B31-4683-B799-260199CF0337}" type="datetimeFigureOut">
              <a:rPr lang="nl-BE" smtClean="0"/>
              <a:pPr/>
              <a:t>31/05/2016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F67C76C-58B6-4921-BDD7-DC27F7857796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B5C4-1B31-4683-B799-260199CF0337}" type="datetimeFigureOut">
              <a:rPr lang="nl-BE" smtClean="0"/>
              <a:pPr/>
              <a:t>31/05/2016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F67C76C-58B6-4921-BDD7-DC27F7857796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B5C4-1B31-4683-B799-260199CF0337}" type="datetimeFigureOut">
              <a:rPr lang="nl-BE" smtClean="0"/>
              <a:pPr/>
              <a:t>31/05/2016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F67C76C-58B6-4921-BDD7-DC27F7857796}" type="slidenum">
              <a:rPr lang="nl-BE" smtClean="0"/>
              <a:pPr/>
              <a:t>‹#›</a:t>
            </a:fld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B8CB5C4-1B31-4683-B799-260199CF0337}" type="datetimeFigureOut">
              <a:rPr lang="nl-BE" smtClean="0"/>
              <a:pPr/>
              <a:t>31/05/2016</a:t>
            </a:fld>
            <a:endParaRPr lang="nl-BE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AF67C76C-58B6-4921-BDD7-DC27F7857796}" type="slidenum">
              <a:rPr lang="nl-BE" smtClean="0"/>
              <a:pPr/>
              <a:t>‹#›</a:t>
            </a:fld>
            <a:endParaRPr lang="nl-BE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B8CB5C4-1B31-4683-B799-260199CF0337}" type="datetimeFigureOut">
              <a:rPr lang="nl-BE" smtClean="0"/>
              <a:pPr/>
              <a:t>31/05/2016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nl-BE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F67C76C-58B6-4921-BDD7-DC27F7857796}" type="slidenum">
              <a:rPr lang="nl-BE" smtClean="0"/>
              <a:pPr/>
              <a:t>‹#›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1484784"/>
            <a:ext cx="7772400" cy="3028318"/>
          </a:xfrm>
        </p:spPr>
        <p:txBody>
          <a:bodyPr>
            <a:normAutofit fontScale="90000"/>
          </a:bodyPr>
          <a:lstStyle/>
          <a:p>
            <a:pPr algn="ctr"/>
            <a:r>
              <a:rPr lang="nl-BE" sz="5300" dirty="0"/>
              <a:t>Enquête</a:t>
            </a:r>
            <a:br>
              <a:rPr lang="nl-BE" dirty="0"/>
            </a:br>
            <a:r>
              <a:rPr lang="nl-BE" dirty="0"/>
              <a:t> </a:t>
            </a:r>
            <a:br>
              <a:rPr lang="nl-BE" dirty="0"/>
            </a:br>
            <a:r>
              <a:rPr lang="nl-BE" sz="4000" dirty="0"/>
              <a:t>“mediawijsheid”</a:t>
            </a:r>
            <a:br>
              <a:rPr lang="nl-BE" sz="4000" dirty="0"/>
            </a:br>
            <a:r>
              <a:rPr lang="nl-BE" sz="4000" dirty="0"/>
              <a:t>02/2013</a:t>
            </a:r>
            <a:br>
              <a:rPr lang="nl-BE" sz="3600" dirty="0"/>
            </a:br>
            <a:endParaRPr lang="nl-BE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6122903"/>
            <a:ext cx="1395032" cy="54006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BE" sz="3200" dirty="0"/>
              <a:t>6. In welke mate gebruikt u volgende tools/</a:t>
            </a:r>
            <a:r>
              <a:rPr lang="nl-BE" sz="3200" dirty="0" err="1"/>
              <a:t>devices</a:t>
            </a:r>
            <a:r>
              <a:rPr lang="nl-BE" sz="3200" dirty="0"/>
              <a:t>?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</p:nvPr>
        </p:nvGraphicFramePr>
        <p:xfrm>
          <a:off x="467544" y="1700808"/>
          <a:ext cx="8153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8344" y="6237312"/>
            <a:ext cx="1229816" cy="384143"/>
          </a:xfrm>
          <a:prstGeom prst="rect">
            <a:avLst/>
          </a:prstGeom>
          <a:ln w="9525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3200" dirty="0"/>
              <a:t>7. Waarmee bent u goed vertrouwd?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8344" y="6237312"/>
            <a:ext cx="1229816" cy="384143"/>
          </a:xfrm>
          <a:prstGeom prst="rect">
            <a:avLst/>
          </a:prstGeom>
          <a:ln w="9525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3200" dirty="0"/>
              <a:t>7. Waarmee bent u goed vertrouwd?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1547665" y="1700808"/>
          <a:ext cx="3672406" cy="3467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70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26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26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3479">
                <a:tc>
                  <a:txBody>
                    <a:bodyPr/>
                    <a:lstStyle/>
                    <a:p>
                      <a:pPr algn="ctr"/>
                      <a:r>
                        <a:rPr lang="nl-BE" dirty="0"/>
                        <a:t>Scores 6</a:t>
                      </a:r>
                      <a:r>
                        <a:rPr lang="nl-BE" baseline="0" dirty="0"/>
                        <a:t> à </a:t>
                      </a:r>
                      <a:r>
                        <a:rPr lang="nl-BE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35-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45+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444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Telefoneren met GSM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B050"/>
                          </a:solidFill>
                          <a:latin typeface="+mj-lt"/>
                        </a:rPr>
                        <a:t>91%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B050"/>
                          </a:solidFill>
                          <a:latin typeface="+mj-lt"/>
                        </a:rPr>
                        <a:t>85%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444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Sms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B050"/>
                          </a:solidFill>
                          <a:latin typeface="+mj-lt"/>
                        </a:rPr>
                        <a:t>91%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B050"/>
                          </a:solidFill>
                          <a:latin typeface="+mj-lt"/>
                        </a:rPr>
                        <a:t>84%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444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E-mail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B050"/>
                          </a:solidFill>
                          <a:latin typeface="+mj-lt"/>
                        </a:rPr>
                        <a:t>95%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B050"/>
                          </a:solidFill>
                          <a:latin typeface="+mj-lt"/>
                        </a:rPr>
                        <a:t>89%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444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 dirty="0" err="1">
                          <a:solidFill>
                            <a:srgbClr val="000000"/>
                          </a:solidFill>
                          <a:latin typeface="+mj-lt"/>
                        </a:rPr>
                        <a:t>Facebook</a:t>
                      </a:r>
                      <a:endParaRPr lang="nl-BE" sz="18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B050"/>
                          </a:solidFill>
                          <a:latin typeface="+mj-lt"/>
                        </a:rPr>
                        <a:t>73%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25%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444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 dirty="0" err="1">
                          <a:solidFill>
                            <a:srgbClr val="000000"/>
                          </a:solidFill>
                          <a:latin typeface="+mj-lt"/>
                        </a:rPr>
                        <a:t>Chatten</a:t>
                      </a:r>
                      <a:endParaRPr lang="nl-BE" sz="18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41%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9%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444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Forum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30%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7%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444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LinkedIn als netwerk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22%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15%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444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 dirty="0" err="1">
                          <a:solidFill>
                            <a:srgbClr val="000000"/>
                          </a:solidFill>
                          <a:latin typeface="+mj-lt"/>
                        </a:rPr>
                        <a:t>Webcam</a:t>
                      </a:r>
                      <a:endParaRPr lang="nl-BE" sz="18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23%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10%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4444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 dirty="0" err="1">
                          <a:solidFill>
                            <a:srgbClr val="000000"/>
                          </a:solidFill>
                          <a:latin typeface="+mj-lt"/>
                        </a:rPr>
                        <a:t>Blogs</a:t>
                      </a:r>
                      <a:endParaRPr lang="nl-BE" sz="18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18%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5%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4444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LinkedIn groepsdiscussies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9%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4%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444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Andere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0%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344" y="6237312"/>
            <a:ext cx="1229816" cy="384143"/>
          </a:xfrm>
          <a:prstGeom prst="rect">
            <a:avLst/>
          </a:prstGeom>
          <a:ln w="9525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BE" sz="3200" dirty="0"/>
              <a:t>8. Wat zou u kunnen helpen om meer/beter om te gaan met de moderne communicatiemiddelen?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8344" y="6237312"/>
            <a:ext cx="1229816" cy="384143"/>
          </a:xfrm>
          <a:prstGeom prst="rect">
            <a:avLst/>
          </a:prstGeom>
          <a:ln w="9525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BE" sz="3200" dirty="0"/>
              <a:t>8. Wat zou u kunnen helpen om meer/beter om te gaan met de moderne communicatiemiddelen?</a:t>
            </a:r>
            <a:endParaRPr lang="nl-BE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11561" y="1700808"/>
          <a:ext cx="5472607" cy="46099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35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95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95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0523"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35-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45+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6158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Een goede internetconnectie op het werk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B050"/>
                          </a:solidFill>
                          <a:latin typeface="+mj-lt"/>
                        </a:rPr>
                        <a:t>36%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B050"/>
                          </a:solidFill>
                          <a:latin typeface="+mj-lt"/>
                        </a:rPr>
                        <a:t>25%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6158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Een goede internetconnectie thuis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B050"/>
                          </a:solidFill>
                          <a:latin typeface="+mj-lt"/>
                        </a:rPr>
                        <a:t>24%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18%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6158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Kennis en gebruik van PC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15%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B050"/>
                          </a:solidFill>
                          <a:latin typeface="+mj-lt"/>
                        </a:rPr>
                        <a:t>24%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6158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Kennis en gebruik van GSM (verschillende functies)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10%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12%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6158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Kennis en gebruik van smartphone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B050"/>
                          </a:solidFill>
                          <a:latin typeface="+mj-lt"/>
                        </a:rPr>
                        <a:t>24%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B050"/>
                          </a:solidFill>
                          <a:latin typeface="+mj-lt"/>
                        </a:rPr>
                        <a:t>26%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6158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Kennis en gebruik van tablet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B050"/>
                          </a:solidFill>
                          <a:latin typeface="+mj-lt"/>
                        </a:rPr>
                        <a:t>25%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B050"/>
                          </a:solidFill>
                          <a:latin typeface="+mj-lt"/>
                        </a:rPr>
                        <a:t>30%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6158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Kennis en gebruik van Facebook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13%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19%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6158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Kennis en gebruik van </a:t>
                      </a:r>
                      <a:r>
                        <a:rPr lang="nl-BE" sz="1800" b="0" i="0" u="none" strike="noStrike" dirty="0" err="1">
                          <a:solidFill>
                            <a:srgbClr val="000000"/>
                          </a:solidFill>
                          <a:latin typeface="+mj-lt"/>
                        </a:rPr>
                        <a:t>LinkedIn</a:t>
                      </a:r>
                      <a:endParaRPr lang="nl-BE" sz="18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B050"/>
                          </a:solidFill>
                          <a:latin typeface="+mj-lt"/>
                        </a:rPr>
                        <a:t>26%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20%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6158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Kennis en gebruik van Twitter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22%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16%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6158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Durven experimenteren (en gevolgen opvangen)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B050"/>
                          </a:solidFill>
                          <a:latin typeface="+mj-lt"/>
                        </a:rPr>
                        <a:t>26%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B050"/>
                          </a:solidFill>
                          <a:latin typeface="+mj-lt"/>
                        </a:rPr>
                        <a:t>22%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6158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Mogelijkheden op het werk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B050"/>
                          </a:solidFill>
                          <a:latin typeface="+mj-lt"/>
                        </a:rPr>
                        <a:t>24%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18%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6158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Mogelijkheden thuis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12%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12%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51520" y="6165304"/>
            <a:ext cx="82809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BE" sz="1400" dirty="0"/>
              <a:t>*** Mogelijkheden </a:t>
            </a:r>
            <a:r>
              <a:rPr lang="nl-BE" sz="1400" dirty="0" err="1"/>
              <a:t>werk-thuis</a:t>
            </a:r>
            <a:r>
              <a:rPr lang="nl-BE" sz="1400" dirty="0"/>
              <a:t>: internet toegang, &gt; sites/47, opleiding/21, </a:t>
            </a:r>
          </a:p>
          <a:p>
            <a:r>
              <a:rPr lang="nl-BE" sz="1400" dirty="0"/>
              <a:t>privé geen </a:t>
            </a:r>
            <a:r>
              <a:rPr lang="nl-BE" sz="1400" dirty="0" err="1"/>
              <a:t>PC-internet-tablet</a:t>
            </a:r>
            <a:r>
              <a:rPr lang="nl-BE" sz="1400" dirty="0"/>
              <a:t>/31, tijd/31, wil niet/33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344" y="6237312"/>
            <a:ext cx="1229816" cy="384143"/>
          </a:xfrm>
          <a:prstGeom prst="rect">
            <a:avLst/>
          </a:prstGeom>
          <a:ln w="9525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BE" sz="3200" dirty="0"/>
              <a:t>9. Bent u geïnteresseerd om kennis te maken met de nieuwe manier van leren?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1691679" y="2564904"/>
          <a:ext cx="3888432" cy="20162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2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6037">
                <a:tc>
                  <a:txBody>
                    <a:bodyPr/>
                    <a:lstStyle/>
                    <a:p>
                      <a:pPr algn="l" fontAlgn="b"/>
                      <a:endParaRPr lang="nl-BE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35-</a:t>
                      </a:r>
                    </a:p>
                  </a:txBody>
                  <a:tcPr marL="0" marR="0" marT="0" marB="0" anchor="b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45+</a:t>
                      </a:r>
                    </a:p>
                  </a:txBody>
                  <a:tcPr marL="0" marR="0" marT="0" marB="0" anchor="b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037">
                <a:tc>
                  <a:txBody>
                    <a:bodyPr/>
                    <a:lstStyle/>
                    <a:p>
                      <a:pPr algn="l" fontAlgn="b"/>
                      <a:r>
                        <a:rPr lang="nl-BE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Ja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037">
                <a:tc>
                  <a:txBody>
                    <a:bodyPr/>
                    <a:lstStyle/>
                    <a:p>
                      <a:pPr algn="l" fontAlgn="b"/>
                      <a:r>
                        <a:rPr lang="nl-B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Misschien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037">
                <a:tc>
                  <a:txBody>
                    <a:bodyPr/>
                    <a:lstStyle/>
                    <a:p>
                      <a:pPr algn="l" fontAlgn="b"/>
                      <a:r>
                        <a:rPr lang="nl-B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Neen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6037">
                <a:tc>
                  <a:txBody>
                    <a:bodyPr/>
                    <a:lstStyle/>
                    <a:p>
                      <a:pPr algn="l" fontAlgn="b"/>
                      <a:r>
                        <a:rPr lang="nl-B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Ja, later als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037">
                <a:tc>
                  <a:txBody>
                    <a:bodyPr/>
                    <a:lstStyle/>
                    <a:p>
                      <a:pPr algn="l" fontAlgn="b"/>
                      <a:r>
                        <a:rPr lang="nl-B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Blanco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43608" y="5733256"/>
            <a:ext cx="5772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dirty="0"/>
              <a:t>*** “later als” = ? – “neen” = waarom niet? </a:t>
            </a:r>
          </a:p>
          <a:p>
            <a:r>
              <a:rPr lang="nl-BE" dirty="0"/>
              <a:t>tijd/74, </a:t>
            </a:r>
            <a:r>
              <a:rPr lang="nl-BE" dirty="0" err="1"/>
              <a:t>ifv</a:t>
            </a:r>
            <a:r>
              <a:rPr lang="nl-BE" dirty="0"/>
              <a:t> werk&amp; </a:t>
            </a:r>
            <a:r>
              <a:rPr lang="nl-BE" dirty="0" err="1"/>
              <a:t>opl</a:t>
            </a:r>
            <a:r>
              <a:rPr lang="nl-BE" dirty="0"/>
              <a:t>/30, pensioen/14, liever interactie/29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344" y="6237312"/>
            <a:ext cx="1229816" cy="384143"/>
          </a:xfrm>
          <a:prstGeom prst="rect">
            <a:avLst/>
          </a:prstGeom>
          <a:ln w="9525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Aantallen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</p:nvPr>
        </p:nvGraphicFramePr>
        <p:xfrm>
          <a:off x="1043608" y="1844824"/>
          <a:ext cx="6768752" cy="36724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5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78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41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11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47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4514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67241"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/>
                        <a:t>VERSTUURD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nl-BE" dirty="0"/>
                        <a:t>ANTWOORDEN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241">
                <a:tc>
                  <a:txBody>
                    <a:bodyPr/>
                    <a:lstStyle/>
                    <a:p>
                      <a:r>
                        <a:rPr lang="nl-BE" dirty="0"/>
                        <a:t>45+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NL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nl-BE" dirty="0"/>
                        <a:t>2.738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314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11,47%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7241"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FR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nl-BE" u="none" dirty="0"/>
                        <a:t>1.824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BE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u="none" dirty="0"/>
                        <a:t>210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u="none" dirty="0"/>
                        <a:t>11,51%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7241">
                <a:tc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l-BE" dirty="0"/>
                        <a:t>4.562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l-BE" dirty="0"/>
                        <a:t>524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l-BE" dirty="0"/>
                        <a:t>11,49%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7241"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7241">
                <a:tc>
                  <a:txBody>
                    <a:bodyPr/>
                    <a:lstStyle/>
                    <a:p>
                      <a:r>
                        <a:rPr lang="nl-BE" dirty="0"/>
                        <a:t>35-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NL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2.244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272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12,12%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7241"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FR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1.381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  6,52%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7241">
                <a:tc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l-BE" dirty="0"/>
                        <a:t>3.625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l-BE" dirty="0"/>
                        <a:t>362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l-BE" dirty="0"/>
                        <a:t>9,99%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7241">
                <a:tc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7241">
                <a:tc>
                  <a:txBody>
                    <a:bodyPr/>
                    <a:lstStyle/>
                    <a:p>
                      <a:r>
                        <a:rPr lang="nl-BE" sz="1800" b="1" dirty="0"/>
                        <a:t>TOTAAL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b="1" dirty="0"/>
                        <a:t>8.187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BE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b="1" dirty="0"/>
                        <a:t>886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b="1" dirty="0"/>
                        <a:t>10,82%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cxnSp>
        <p:nvCxnSpPr>
          <p:cNvPr id="8" name="Straight Connector 7"/>
          <p:cNvCxnSpPr/>
          <p:nvPr/>
        </p:nvCxnSpPr>
        <p:spPr>
          <a:xfrm>
            <a:off x="2411760" y="2924944"/>
            <a:ext cx="540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411760" y="4437112"/>
            <a:ext cx="540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344" y="6237312"/>
            <a:ext cx="1229816" cy="384143"/>
          </a:xfrm>
          <a:prstGeom prst="rect">
            <a:avLst/>
          </a:prstGeom>
          <a:ln w="9525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BE" sz="3200" dirty="0"/>
              <a:t>2. Via welke kanalen hebt u toegang tot de informatie over de </a:t>
            </a:r>
            <a:r>
              <a:rPr lang="nl-BE" sz="3200" dirty="0" err="1"/>
              <a:t>Fopas</a:t>
            </a:r>
            <a:r>
              <a:rPr lang="nl-BE" sz="3200" dirty="0"/>
              <a:t> diensten?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8344" y="6237312"/>
            <a:ext cx="1229816" cy="384143"/>
          </a:xfrm>
          <a:prstGeom prst="rect">
            <a:avLst/>
          </a:prstGeom>
          <a:ln w="9525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BE" sz="3200" dirty="0"/>
              <a:t>2. Via welke kanalen hebt u toegang tot de informatie over de </a:t>
            </a:r>
            <a:r>
              <a:rPr lang="nl-BE" sz="3200" dirty="0" err="1"/>
              <a:t>Fopas</a:t>
            </a:r>
            <a:r>
              <a:rPr lang="nl-BE" sz="3200" dirty="0"/>
              <a:t> diensten?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1979713" y="2132855"/>
          <a:ext cx="4464495" cy="422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07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1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1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9798">
                <a:tc>
                  <a:txBody>
                    <a:bodyPr/>
                    <a:lstStyle/>
                    <a:p>
                      <a:pPr algn="ctr"/>
                      <a:r>
                        <a:rPr lang="nl-BE" dirty="0"/>
                        <a:t>Scores</a:t>
                      </a:r>
                      <a:r>
                        <a:rPr lang="nl-BE" baseline="0" dirty="0"/>
                        <a:t> 6 à10</a:t>
                      </a:r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35-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45+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5937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Via </a:t>
                      </a:r>
                      <a:r>
                        <a:rPr lang="nl-BE" sz="18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www.fopas.be</a:t>
                      </a:r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op uw werk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B050"/>
                          </a:solidFill>
                          <a:latin typeface="+mj-lt"/>
                        </a:rPr>
                        <a:t>77%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B050"/>
                          </a:solidFill>
                          <a:latin typeface="+mj-lt"/>
                        </a:rPr>
                        <a:t>64%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5937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Via het intranet van uw bedrijf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B050"/>
                          </a:solidFill>
                          <a:latin typeface="+mj-lt"/>
                        </a:rPr>
                        <a:t>67%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B050"/>
                          </a:solidFill>
                          <a:latin typeface="+mj-lt"/>
                        </a:rPr>
                        <a:t>53%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386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Via </a:t>
                      </a:r>
                      <a:r>
                        <a:rPr lang="nl-BE" sz="18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www.fopas.be</a:t>
                      </a:r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bij u thuis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nl-BE" sz="1800" b="0" i="0" u="none" strike="noStrike" kern="1200" dirty="0">
                          <a:solidFill>
                            <a:srgbClr val="00B050"/>
                          </a:solidFill>
                          <a:latin typeface="+mj-lt"/>
                          <a:ea typeface="+mn-ea"/>
                          <a:cs typeface="+mn-cs"/>
                        </a:rPr>
                        <a:t>51%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nl-BE" sz="1800" b="0" i="0" u="none" strike="noStrike" kern="1200" dirty="0">
                          <a:solidFill>
                            <a:srgbClr val="00B050"/>
                          </a:solidFill>
                          <a:latin typeface="+mj-lt"/>
                          <a:ea typeface="+mn-ea"/>
                          <a:cs typeface="+mn-cs"/>
                        </a:rPr>
                        <a:t>31%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386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Via HR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40%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39%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3386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Via uw leidinggevende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45%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30%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3386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Via collega's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29%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15%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5937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Via persoonlijk contact met </a:t>
                      </a:r>
                      <a:r>
                        <a:rPr lang="nl-BE" sz="18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Fopas</a:t>
                      </a:r>
                      <a:endParaRPr lang="nl-BE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13%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10%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3386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Via vakbond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5%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11%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2435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Andere </a:t>
                      </a:r>
                      <a:r>
                        <a:rPr lang="nl-BE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(brochures,</a:t>
                      </a:r>
                      <a:r>
                        <a:rPr lang="nl-BE" sz="1400" b="0" i="0" u="none" strike="noStrike" baseline="0" dirty="0">
                          <a:solidFill>
                            <a:srgbClr val="000000"/>
                          </a:solidFill>
                          <a:latin typeface="+mn-lt"/>
                        </a:rPr>
                        <a:t> e-mail, eigen initiatief, toeval, …)</a:t>
                      </a:r>
                      <a:endParaRPr lang="nl-BE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44%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3386">
                <a:tc>
                  <a:txBody>
                    <a:bodyPr/>
                    <a:lstStyle/>
                    <a:p>
                      <a:pPr algn="l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Via sociale media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8%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BE" sz="18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6%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344" y="6237312"/>
            <a:ext cx="1229816" cy="384143"/>
          </a:xfrm>
          <a:prstGeom prst="rect">
            <a:avLst/>
          </a:prstGeom>
          <a:ln w="9525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28600"/>
            <a:ext cx="8784976" cy="990600"/>
          </a:xfrm>
        </p:spPr>
        <p:txBody>
          <a:bodyPr>
            <a:noAutofit/>
          </a:bodyPr>
          <a:lstStyle/>
          <a:p>
            <a:r>
              <a:rPr lang="nl-BE" sz="3200" dirty="0"/>
              <a:t>3. In welke mate hebt u in het verleden al volgende informatiebronnen gebruikt/geraadpleegd?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8344" y="6237312"/>
            <a:ext cx="1229816" cy="384143"/>
          </a:xfrm>
          <a:prstGeom prst="rect">
            <a:avLst/>
          </a:prstGeom>
          <a:ln w="9525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28600"/>
            <a:ext cx="8496944" cy="990600"/>
          </a:xfrm>
        </p:spPr>
        <p:txBody>
          <a:bodyPr>
            <a:noAutofit/>
          </a:bodyPr>
          <a:lstStyle/>
          <a:p>
            <a:r>
              <a:rPr lang="nl-BE" sz="3200" dirty="0"/>
              <a:t>3. In welke mate hebt u in het verleden al volgende informatiebronnen gebruikt/geraadpleegd?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467545" y="2564904"/>
          <a:ext cx="4248471" cy="41202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94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95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95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8454">
                <a:tc>
                  <a:txBody>
                    <a:bodyPr/>
                    <a:lstStyle/>
                    <a:p>
                      <a:pPr algn="ctr"/>
                      <a:r>
                        <a:rPr lang="nl-BE" dirty="0"/>
                        <a:t>“soms” tot “veel”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35-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45+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157">
                <a:tc>
                  <a:txBody>
                    <a:bodyPr/>
                    <a:lstStyle/>
                    <a:p>
                      <a:pPr algn="l" fontAlgn="b"/>
                      <a:r>
                        <a:rPr lang="nl-BE" sz="1600" b="0" i="0" u="none" strike="noStrike" dirty="0" err="1">
                          <a:solidFill>
                            <a:srgbClr val="000000"/>
                          </a:solidFill>
                          <a:latin typeface="+mj-lt"/>
                        </a:rPr>
                        <a:t>Fopas</a:t>
                      </a:r>
                      <a:r>
                        <a:rPr lang="nl-BE" sz="16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 Brochure (boekje met volledig overzicht van </a:t>
                      </a:r>
                      <a:r>
                        <a:rPr lang="nl-BE" sz="1600" b="0" i="0" u="none" strike="noStrike" dirty="0" err="1">
                          <a:solidFill>
                            <a:srgbClr val="000000"/>
                          </a:solidFill>
                          <a:latin typeface="+mj-lt"/>
                        </a:rPr>
                        <a:t>Fopas</a:t>
                      </a:r>
                      <a:r>
                        <a:rPr lang="nl-BE" sz="16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 opleidingen)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800" b="0" i="0" u="none" strike="noStrike" dirty="0">
                          <a:solidFill>
                            <a:srgbClr val="00B050"/>
                          </a:solidFill>
                          <a:latin typeface="+mj-lt"/>
                        </a:rPr>
                        <a:t>45%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800" b="0" i="0" u="none" strike="noStrike" dirty="0">
                          <a:solidFill>
                            <a:srgbClr val="00B050"/>
                          </a:solidFill>
                          <a:latin typeface="+mj-lt"/>
                        </a:rPr>
                        <a:t>50%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4157">
                <a:tc>
                  <a:txBody>
                    <a:bodyPr/>
                    <a:lstStyle/>
                    <a:p>
                      <a:pPr algn="l" fontAlgn="b"/>
                      <a:r>
                        <a:rPr lang="nl-BE" sz="1600" b="0" i="0" u="none" strike="noStrike" dirty="0" err="1">
                          <a:solidFill>
                            <a:srgbClr val="000000"/>
                          </a:solidFill>
                          <a:latin typeface="+mj-lt"/>
                        </a:rPr>
                        <a:t>Fopas</a:t>
                      </a:r>
                      <a:r>
                        <a:rPr lang="nl-BE" sz="16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 website (overzicht groepsopleidingen en andere diensten)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800" b="0" i="0" u="none" strike="noStrike" dirty="0">
                          <a:solidFill>
                            <a:srgbClr val="00B050"/>
                          </a:solidFill>
                          <a:latin typeface="+mj-lt"/>
                        </a:rPr>
                        <a:t>45%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34%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157">
                <a:tc>
                  <a:txBody>
                    <a:bodyPr/>
                    <a:lstStyle/>
                    <a:p>
                      <a:pPr algn="l" fontAlgn="b"/>
                      <a:r>
                        <a:rPr lang="nl-BE" sz="1600" b="0" i="0" u="none" strike="noStrike" dirty="0" err="1">
                          <a:solidFill>
                            <a:srgbClr val="000000"/>
                          </a:solidFill>
                          <a:latin typeface="+mj-lt"/>
                        </a:rPr>
                        <a:t>InFoPas</a:t>
                      </a:r>
                      <a:r>
                        <a:rPr lang="nl-BE" sz="16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 (uw persoonlijke pagina met uw concrete opleidingsinformatie)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37%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24%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2599">
                <a:tc>
                  <a:txBody>
                    <a:bodyPr/>
                    <a:lstStyle/>
                    <a:p>
                      <a:pPr algn="l" fontAlgn="b"/>
                      <a:r>
                        <a:rPr lang="nl-BE" sz="1600" b="0" i="0" u="none" strike="noStrike" dirty="0" err="1">
                          <a:solidFill>
                            <a:srgbClr val="000000"/>
                          </a:solidFill>
                          <a:latin typeface="+mj-lt"/>
                        </a:rPr>
                        <a:t>Fopas</a:t>
                      </a:r>
                      <a:r>
                        <a:rPr lang="nl-BE" sz="16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 Kalender (</a:t>
                      </a:r>
                      <a:r>
                        <a:rPr lang="nl-BE" sz="1600" b="0" i="0" u="none" strike="noStrike" dirty="0" err="1">
                          <a:solidFill>
                            <a:srgbClr val="000000"/>
                          </a:solidFill>
                          <a:latin typeface="+mj-lt"/>
                        </a:rPr>
                        <a:t>semestriële</a:t>
                      </a:r>
                      <a:r>
                        <a:rPr lang="nl-BE" sz="16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 papieren versie)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29%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25%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2599">
                <a:tc>
                  <a:txBody>
                    <a:bodyPr/>
                    <a:lstStyle/>
                    <a:p>
                      <a:pPr algn="l" fontAlgn="b"/>
                      <a:r>
                        <a:rPr lang="nl-BE" sz="16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Folder Loopbaanbegeleiding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8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8%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8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7%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4157">
                <a:tc>
                  <a:txBody>
                    <a:bodyPr/>
                    <a:lstStyle/>
                    <a:p>
                      <a:pPr algn="l" fontAlgn="b"/>
                      <a:r>
                        <a:rPr lang="nl-BE" sz="16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Folder Zelfmanagement (opleidingen en diensten 45plussers)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8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4%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1800" b="0" i="0" u="none" strike="noStrike" dirty="0">
                          <a:solidFill>
                            <a:srgbClr val="FF0000"/>
                          </a:solidFill>
                          <a:latin typeface="+mj-lt"/>
                        </a:rPr>
                        <a:t>5%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344" y="6237312"/>
            <a:ext cx="1229816" cy="384143"/>
          </a:xfrm>
          <a:prstGeom prst="rect">
            <a:avLst/>
          </a:prstGeom>
          <a:ln w="9525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28600"/>
            <a:ext cx="8568952" cy="990600"/>
          </a:xfrm>
        </p:spPr>
        <p:txBody>
          <a:bodyPr>
            <a:noAutofit/>
          </a:bodyPr>
          <a:lstStyle/>
          <a:p>
            <a:r>
              <a:rPr lang="nl-BE" sz="3200" dirty="0"/>
              <a:t>3. In welke mate hebt u in het verleden al volgende informatiebronnen gebruikt/geraadpleegd?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11561" y="2708920"/>
          <a:ext cx="3456382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49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49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6044">
                <a:tc>
                  <a:txBody>
                    <a:bodyPr/>
                    <a:lstStyle/>
                    <a:p>
                      <a:pPr algn="ctr"/>
                      <a:r>
                        <a:rPr lang="nl-BE" dirty="0">
                          <a:solidFill>
                            <a:schemeClr val="bg1"/>
                          </a:solidFill>
                        </a:rPr>
                        <a:t>! ! !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35-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45+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44">
                <a:tc>
                  <a:txBody>
                    <a:bodyPr/>
                    <a:lstStyle/>
                    <a:p>
                      <a:r>
                        <a:rPr lang="nl-BE" dirty="0"/>
                        <a:t>Nog nooit de</a:t>
                      </a:r>
                      <a:r>
                        <a:rPr lang="nl-BE" baseline="0" dirty="0"/>
                        <a:t> </a:t>
                      </a:r>
                      <a:r>
                        <a:rPr lang="nl-BE" baseline="0" dirty="0" err="1"/>
                        <a:t>Fopas</a:t>
                      </a:r>
                      <a:r>
                        <a:rPr lang="nl-BE" baseline="0" dirty="0"/>
                        <a:t> website bezocht</a:t>
                      </a:r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23%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37%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044">
                <a:tc>
                  <a:txBody>
                    <a:bodyPr/>
                    <a:lstStyle/>
                    <a:p>
                      <a:r>
                        <a:rPr lang="nl-BE" dirty="0"/>
                        <a:t>Nog nooit</a:t>
                      </a:r>
                      <a:r>
                        <a:rPr lang="nl-BE" baseline="0" dirty="0"/>
                        <a:t> Infopas geraadpleegd</a:t>
                      </a:r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31%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52%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044">
                <a:tc>
                  <a:txBody>
                    <a:bodyPr/>
                    <a:lstStyle/>
                    <a:p>
                      <a:r>
                        <a:rPr lang="nl-BE" dirty="0"/>
                        <a:t>Raadpleegt af en toe Infopas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29%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17%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344" y="6237312"/>
            <a:ext cx="1229816" cy="384143"/>
          </a:xfrm>
          <a:prstGeom prst="rect">
            <a:avLst/>
          </a:prstGeom>
          <a:ln w="9525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3200" dirty="0"/>
              <a:t>4. In welke mate gebruikt u sociale media?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1259633" y="2636912"/>
          <a:ext cx="5112566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60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52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52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63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98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9368"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nl-BE" dirty="0"/>
                        <a:t>35-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nl-BE" dirty="0"/>
                        <a:t>45+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368">
                <a:tc>
                  <a:txBody>
                    <a:bodyPr/>
                    <a:lstStyle/>
                    <a:p>
                      <a:r>
                        <a:rPr lang="nl-BE" dirty="0"/>
                        <a:t>Nooit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nl-BE" dirty="0"/>
                        <a:t>10%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nl-BE" dirty="0"/>
                        <a:t>41%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368">
                <a:tc>
                  <a:txBody>
                    <a:bodyPr/>
                    <a:lstStyle/>
                    <a:p>
                      <a:r>
                        <a:rPr lang="nl-BE" dirty="0"/>
                        <a:t>Zeer zelden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nl-BE" dirty="0"/>
                        <a:t>12%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nl-BE" dirty="0"/>
                        <a:t>25%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368">
                <a:tc>
                  <a:txBody>
                    <a:bodyPr/>
                    <a:lstStyle/>
                    <a:p>
                      <a:r>
                        <a:rPr lang="nl-BE" dirty="0"/>
                        <a:t>Enkele keren per maand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nl-BE" dirty="0"/>
                        <a:t>15%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nl-BE" dirty="0"/>
                        <a:t>11%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1393">
                <a:tc>
                  <a:txBody>
                    <a:bodyPr/>
                    <a:lstStyle/>
                    <a:p>
                      <a:r>
                        <a:rPr lang="nl-BE" dirty="0"/>
                        <a:t>Enkele keren per 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36%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nl-BE" dirty="0"/>
                        <a:t>63%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18%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nl-BE" dirty="0"/>
                        <a:t>23%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9368">
                <a:tc>
                  <a:txBody>
                    <a:bodyPr/>
                    <a:lstStyle/>
                    <a:p>
                      <a:r>
                        <a:rPr lang="nl-BE" dirty="0"/>
                        <a:t>Veel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27%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5%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l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344" y="6237312"/>
            <a:ext cx="1229816" cy="384143"/>
          </a:xfrm>
          <a:prstGeom prst="rect">
            <a:avLst/>
          </a:prstGeom>
          <a:ln w="9525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BE" sz="3200" dirty="0"/>
              <a:t>5. Via welk kanaal zou </a:t>
            </a:r>
            <a:r>
              <a:rPr lang="nl-BE" sz="3200" dirty="0" err="1"/>
              <a:t>Fopas</a:t>
            </a:r>
            <a:r>
              <a:rPr lang="nl-BE" sz="3200" dirty="0"/>
              <a:t> u op de meest comfortabele manier kunnen bereiken?</a:t>
            </a: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sz="quarter" idx="1"/>
          </p:nvPr>
        </p:nvGraphicFramePr>
        <p:xfrm>
          <a:off x="683568" y="2204864"/>
          <a:ext cx="6695530" cy="34849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39552" y="6021288"/>
            <a:ext cx="70321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600" dirty="0"/>
              <a:t>*** Andere: e-mail/164 ! - Netwerk bedrijf (intranet, </a:t>
            </a:r>
            <a:r>
              <a:rPr lang="nl-BE" sz="1600" dirty="0" err="1"/>
              <a:t>Yammer</a:t>
            </a:r>
            <a:r>
              <a:rPr lang="nl-BE" sz="1600" dirty="0"/>
              <a:t>, …)/12 - Brochure/7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8344" y="6237312"/>
            <a:ext cx="1229816" cy="384143"/>
          </a:xfrm>
          <a:prstGeom prst="rect">
            <a:avLst/>
          </a:prstGeom>
          <a:ln w="9525">
            <a:solidFill>
              <a:schemeClr val="bg1"/>
            </a:solidFill>
            <a:miter lim="800000"/>
            <a:headEnd/>
            <a:tailEnd/>
          </a:ln>
        </p:spPr>
      </p:pic>
      <p:graphicFrame>
        <p:nvGraphicFramePr>
          <p:cNvPr id="6" name="Chart 5"/>
          <p:cNvGraphicFramePr/>
          <p:nvPr/>
        </p:nvGraphicFramePr>
        <p:xfrm>
          <a:off x="2267744" y="155679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1499</TotalTime>
  <Words>739</Words>
  <Application>Microsoft Office PowerPoint</Application>
  <PresentationFormat>On-screen Show (4:3)</PresentationFormat>
  <Paragraphs>227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Calibri</vt:lpstr>
      <vt:lpstr>Tw Cen MT</vt:lpstr>
      <vt:lpstr>Wingdings</vt:lpstr>
      <vt:lpstr>Wingdings 2</vt:lpstr>
      <vt:lpstr>Median</vt:lpstr>
      <vt:lpstr>Enquête   “mediawijsheid” 02/2013 </vt:lpstr>
      <vt:lpstr>Aantallen</vt:lpstr>
      <vt:lpstr>2. Via welke kanalen hebt u toegang tot de informatie over de Fopas diensten?</vt:lpstr>
      <vt:lpstr>2. Via welke kanalen hebt u toegang tot de informatie over de Fopas diensten?</vt:lpstr>
      <vt:lpstr>3. In welke mate hebt u in het verleden al volgende informatiebronnen gebruikt/geraadpleegd?</vt:lpstr>
      <vt:lpstr>3. In welke mate hebt u in het verleden al volgende informatiebronnen gebruikt/geraadpleegd?</vt:lpstr>
      <vt:lpstr>3. In welke mate hebt u in het verleden al volgende informatiebronnen gebruikt/geraadpleegd?</vt:lpstr>
      <vt:lpstr>4. In welke mate gebruikt u sociale media?</vt:lpstr>
      <vt:lpstr>5. Via welk kanaal zou Fopas u op de meest comfortabele manier kunnen bereiken?</vt:lpstr>
      <vt:lpstr>6. In welke mate gebruikt u volgende tools/devices?</vt:lpstr>
      <vt:lpstr>7. Waarmee bent u goed vertrouwd?</vt:lpstr>
      <vt:lpstr>7. Waarmee bent u goed vertrouwd?</vt:lpstr>
      <vt:lpstr>8. Wat zou u kunnen helpen om meer/beter om te gaan met de moderne communicatiemiddelen?</vt:lpstr>
      <vt:lpstr>8. Wat zou u kunnen helpen om meer/beter om te gaan met de moderne communicatiemiddelen?</vt:lpstr>
      <vt:lpstr>9. Bent u geïnteresseerd om kennis te maken met de nieuwe manier van leren?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MS</dc:creator>
  <cp:lastModifiedBy>Mieke Seys</cp:lastModifiedBy>
  <cp:revision>175</cp:revision>
  <dcterms:created xsi:type="dcterms:W3CDTF">2013-08-05T08:37:26Z</dcterms:created>
  <dcterms:modified xsi:type="dcterms:W3CDTF">2016-05-31T13:53:08Z</dcterms:modified>
</cp:coreProperties>
</file>